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B AggroOTF Bold" panose="020B0600000101010101" charset="-127"/>
      <p:regular r:id="rId31"/>
    </p:embeddedFont>
    <p:embeddedFont>
      <p:font typeface="SB AggroOTF Medium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84.png"/><Relationship Id="rId18" Type="http://schemas.openxmlformats.org/officeDocument/2006/relationships/image" Target="../media/image110.png"/><Relationship Id="rId3" Type="http://schemas.openxmlformats.org/officeDocument/2006/relationships/image" Target="../media/image103.png"/><Relationship Id="rId21" Type="http://schemas.openxmlformats.org/officeDocument/2006/relationships/image" Target="../media/image113.png"/><Relationship Id="rId7" Type="http://schemas.openxmlformats.org/officeDocument/2006/relationships/image" Target="../media/image106.png"/><Relationship Id="rId12" Type="http://schemas.openxmlformats.org/officeDocument/2006/relationships/image" Target="../media/image25.png"/><Relationship Id="rId17" Type="http://schemas.openxmlformats.org/officeDocument/2006/relationships/image" Target="../media/image99.png"/><Relationship Id="rId2" Type="http://schemas.openxmlformats.org/officeDocument/2006/relationships/image" Target="../media/image40.png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78.png"/><Relationship Id="rId5" Type="http://schemas.openxmlformats.org/officeDocument/2006/relationships/image" Target="../media/image104.png"/><Relationship Id="rId15" Type="http://schemas.openxmlformats.org/officeDocument/2006/relationships/image" Target="../media/image12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57.png"/><Relationship Id="rId9" Type="http://schemas.openxmlformats.org/officeDocument/2006/relationships/image" Target="../media/image10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84.png"/><Relationship Id="rId18" Type="http://schemas.openxmlformats.org/officeDocument/2006/relationships/image" Target="../media/image121.png"/><Relationship Id="rId3" Type="http://schemas.openxmlformats.org/officeDocument/2006/relationships/image" Target="../media/image114.png"/><Relationship Id="rId21" Type="http://schemas.openxmlformats.org/officeDocument/2006/relationships/image" Target="../media/image124.png"/><Relationship Id="rId7" Type="http://schemas.openxmlformats.org/officeDocument/2006/relationships/image" Target="../media/image117.png"/><Relationship Id="rId12" Type="http://schemas.openxmlformats.org/officeDocument/2006/relationships/image" Target="../media/image54.png"/><Relationship Id="rId17" Type="http://schemas.openxmlformats.org/officeDocument/2006/relationships/image" Target="../media/image120.png"/><Relationship Id="rId2" Type="http://schemas.openxmlformats.org/officeDocument/2006/relationships/image" Target="../media/image40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78.png"/><Relationship Id="rId5" Type="http://schemas.openxmlformats.org/officeDocument/2006/relationships/image" Target="../media/image115.png"/><Relationship Id="rId15" Type="http://schemas.openxmlformats.org/officeDocument/2006/relationships/image" Target="../media/image12.png"/><Relationship Id="rId10" Type="http://schemas.openxmlformats.org/officeDocument/2006/relationships/image" Target="../media/image108.png"/><Relationship Id="rId19" Type="http://schemas.openxmlformats.org/officeDocument/2006/relationships/image" Target="../media/image122.png"/><Relationship Id="rId4" Type="http://schemas.openxmlformats.org/officeDocument/2006/relationships/image" Target="../media/image57.png"/><Relationship Id="rId9" Type="http://schemas.openxmlformats.org/officeDocument/2006/relationships/image" Target="../media/image107.png"/><Relationship Id="rId14" Type="http://schemas.openxmlformats.org/officeDocument/2006/relationships/image" Target="../media/image11.png"/><Relationship Id="rId22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126.png"/><Relationship Id="rId21" Type="http://schemas.openxmlformats.org/officeDocument/2006/relationships/image" Target="../media/image133.png"/><Relationship Id="rId7" Type="http://schemas.openxmlformats.org/officeDocument/2006/relationships/image" Target="../media/image128.png"/><Relationship Id="rId12" Type="http://schemas.openxmlformats.org/officeDocument/2006/relationships/image" Target="../media/image11.png"/><Relationship Id="rId17" Type="http://schemas.openxmlformats.org/officeDocument/2006/relationships/image" Target="../media/image13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23" Type="http://schemas.openxmlformats.org/officeDocument/2006/relationships/image" Target="../media/image31.png"/><Relationship Id="rId10" Type="http://schemas.openxmlformats.org/officeDocument/2006/relationships/image" Target="../media/image13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29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72.png"/><Relationship Id="rId18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12" Type="http://schemas.openxmlformats.org/officeDocument/2006/relationships/image" Target="../media/image12.png"/><Relationship Id="rId17" Type="http://schemas.openxmlformats.org/officeDocument/2006/relationships/image" Target="../media/image141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35.png"/><Relationship Id="rId15" Type="http://schemas.openxmlformats.org/officeDocument/2006/relationships/image" Target="../media/image139.png"/><Relationship Id="rId10" Type="http://schemas.openxmlformats.org/officeDocument/2006/relationships/image" Target="../media/image36.png"/><Relationship Id="rId19" Type="http://schemas.openxmlformats.org/officeDocument/2006/relationships/image" Target="../media/image110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32.png"/><Relationship Id="rId21" Type="http://schemas.openxmlformats.org/officeDocument/2006/relationships/image" Target="../media/image156.png"/><Relationship Id="rId7" Type="http://schemas.openxmlformats.org/officeDocument/2006/relationships/image" Target="../media/image145.png"/><Relationship Id="rId12" Type="http://schemas.openxmlformats.org/officeDocument/2006/relationships/image" Target="../media/image12.png"/><Relationship Id="rId17" Type="http://schemas.openxmlformats.org/officeDocument/2006/relationships/image" Target="../media/image152.png"/><Relationship Id="rId2" Type="http://schemas.openxmlformats.org/officeDocument/2006/relationships/image" Target="../media/image1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44.png"/><Relationship Id="rId15" Type="http://schemas.openxmlformats.org/officeDocument/2006/relationships/image" Target="../media/image110.png"/><Relationship Id="rId10" Type="http://schemas.openxmlformats.org/officeDocument/2006/relationships/image" Target="../media/image148.png"/><Relationship Id="rId19" Type="http://schemas.openxmlformats.org/officeDocument/2006/relationships/image" Target="../media/image154.png"/><Relationship Id="rId4" Type="http://schemas.openxmlformats.org/officeDocument/2006/relationships/image" Target="../media/image16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Relationship Id="rId22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58.png"/><Relationship Id="rId21" Type="http://schemas.openxmlformats.org/officeDocument/2006/relationships/image" Target="../media/image163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52.png"/><Relationship Id="rId19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161.png"/><Relationship Id="rId14" Type="http://schemas.openxmlformats.org/officeDocument/2006/relationships/image" Target="../media/image162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54.png"/><Relationship Id="rId18" Type="http://schemas.openxmlformats.org/officeDocument/2006/relationships/image" Target="../media/image172.png"/><Relationship Id="rId3" Type="http://schemas.openxmlformats.org/officeDocument/2006/relationships/image" Target="../media/image164.png"/><Relationship Id="rId21" Type="http://schemas.openxmlformats.org/officeDocument/2006/relationships/image" Target="../media/image175.png"/><Relationship Id="rId7" Type="http://schemas.openxmlformats.org/officeDocument/2006/relationships/image" Target="../media/image166.png"/><Relationship Id="rId12" Type="http://schemas.openxmlformats.org/officeDocument/2006/relationships/image" Target="../media/image12.png"/><Relationship Id="rId17" Type="http://schemas.openxmlformats.org/officeDocument/2006/relationships/image" Target="../media/image171.png"/><Relationship Id="rId2" Type="http://schemas.openxmlformats.org/officeDocument/2006/relationships/image" Target="../media/image1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65.png"/><Relationship Id="rId15" Type="http://schemas.openxmlformats.org/officeDocument/2006/relationships/image" Target="../media/image84.png"/><Relationship Id="rId23" Type="http://schemas.openxmlformats.org/officeDocument/2006/relationships/image" Target="../media/image177.png"/><Relationship Id="rId10" Type="http://schemas.openxmlformats.org/officeDocument/2006/relationships/image" Target="../media/image169.png"/><Relationship Id="rId19" Type="http://schemas.openxmlformats.org/officeDocument/2006/relationships/image" Target="../media/image173.png"/><Relationship Id="rId4" Type="http://schemas.openxmlformats.org/officeDocument/2006/relationships/image" Target="../media/image16.png"/><Relationship Id="rId9" Type="http://schemas.openxmlformats.org/officeDocument/2006/relationships/image" Target="../media/image168.png"/><Relationship Id="rId14" Type="http://schemas.openxmlformats.org/officeDocument/2006/relationships/image" Target="../media/image78.png"/><Relationship Id="rId22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72.png"/><Relationship Id="rId18" Type="http://schemas.openxmlformats.org/officeDocument/2006/relationships/image" Target="../media/image185.png"/><Relationship Id="rId3" Type="http://schemas.openxmlformats.org/officeDocument/2006/relationships/image" Target="../media/image178.png"/><Relationship Id="rId21" Type="http://schemas.openxmlformats.org/officeDocument/2006/relationships/image" Target="../media/image188.png"/><Relationship Id="rId7" Type="http://schemas.openxmlformats.org/officeDocument/2006/relationships/image" Target="../media/image179.png"/><Relationship Id="rId12" Type="http://schemas.openxmlformats.org/officeDocument/2006/relationships/image" Target="../media/image12.png"/><Relationship Id="rId17" Type="http://schemas.openxmlformats.org/officeDocument/2006/relationships/image" Target="../media/image184.png"/><Relationship Id="rId2" Type="http://schemas.openxmlformats.org/officeDocument/2006/relationships/image" Target="../media/image1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26.png"/><Relationship Id="rId15" Type="http://schemas.openxmlformats.org/officeDocument/2006/relationships/image" Target="../media/image84.png"/><Relationship Id="rId10" Type="http://schemas.openxmlformats.org/officeDocument/2006/relationships/image" Target="../media/image182.png"/><Relationship Id="rId19" Type="http://schemas.openxmlformats.org/officeDocument/2006/relationships/image" Target="../media/image186.png"/><Relationship Id="rId4" Type="http://schemas.openxmlformats.org/officeDocument/2006/relationships/image" Target="../media/image16.png"/><Relationship Id="rId9" Type="http://schemas.openxmlformats.org/officeDocument/2006/relationships/image" Target="../media/image181.png"/><Relationship Id="rId14" Type="http://schemas.openxmlformats.org/officeDocument/2006/relationships/image" Target="../media/image78.png"/><Relationship Id="rId22" Type="http://schemas.openxmlformats.org/officeDocument/2006/relationships/image" Target="../media/image1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49.png"/><Relationship Id="rId18" Type="http://schemas.openxmlformats.org/officeDocument/2006/relationships/image" Target="../media/image195.png"/><Relationship Id="rId3" Type="http://schemas.openxmlformats.org/officeDocument/2006/relationships/image" Target="../media/image86.png"/><Relationship Id="rId21" Type="http://schemas.openxmlformats.org/officeDocument/2006/relationships/image" Target="../media/image198.png"/><Relationship Id="rId7" Type="http://schemas.openxmlformats.org/officeDocument/2006/relationships/image" Target="../media/image191.png"/><Relationship Id="rId12" Type="http://schemas.openxmlformats.org/officeDocument/2006/relationships/image" Target="../media/image12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24" Type="http://schemas.openxmlformats.org/officeDocument/2006/relationships/image" Target="../media/image201.png"/><Relationship Id="rId5" Type="http://schemas.openxmlformats.org/officeDocument/2006/relationships/image" Target="../media/image190.png"/><Relationship Id="rId15" Type="http://schemas.openxmlformats.org/officeDocument/2006/relationships/image" Target="../media/image84.png"/><Relationship Id="rId23" Type="http://schemas.openxmlformats.org/officeDocument/2006/relationships/image" Target="../media/image200.png"/><Relationship Id="rId10" Type="http://schemas.openxmlformats.org/officeDocument/2006/relationships/image" Target="../media/image36.png"/><Relationship Id="rId19" Type="http://schemas.openxmlformats.org/officeDocument/2006/relationships/image" Target="../media/image196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78.png"/><Relationship Id="rId22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203.png"/><Relationship Id="rId21" Type="http://schemas.openxmlformats.org/officeDocument/2006/relationships/image" Target="../media/image29.png"/><Relationship Id="rId7" Type="http://schemas.openxmlformats.org/officeDocument/2006/relationships/image" Target="../media/image204.png"/><Relationship Id="rId12" Type="http://schemas.openxmlformats.org/officeDocument/2006/relationships/image" Target="../media/image11.png"/><Relationship Id="rId17" Type="http://schemas.openxmlformats.org/officeDocument/2006/relationships/image" Target="../media/image207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206.png"/><Relationship Id="rId23" Type="http://schemas.openxmlformats.org/officeDocument/2006/relationships/image" Target="../media/image208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05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209.png"/><Relationship Id="rId21" Type="http://schemas.openxmlformats.org/officeDocument/2006/relationships/image" Target="../media/image220.png"/><Relationship Id="rId7" Type="http://schemas.openxmlformats.org/officeDocument/2006/relationships/image" Target="../media/image166.png"/><Relationship Id="rId12" Type="http://schemas.openxmlformats.org/officeDocument/2006/relationships/image" Target="../media/image12.png"/><Relationship Id="rId17" Type="http://schemas.openxmlformats.org/officeDocument/2006/relationships/image" Target="../media/image216.png"/><Relationship Id="rId2" Type="http://schemas.openxmlformats.org/officeDocument/2006/relationships/image" Target="../media/image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41.png"/><Relationship Id="rId15" Type="http://schemas.openxmlformats.org/officeDocument/2006/relationships/image" Target="../media/image214.png"/><Relationship Id="rId10" Type="http://schemas.openxmlformats.org/officeDocument/2006/relationships/image" Target="../media/image98.png"/><Relationship Id="rId19" Type="http://schemas.openxmlformats.org/officeDocument/2006/relationships/image" Target="../media/image218.png"/><Relationship Id="rId4" Type="http://schemas.openxmlformats.org/officeDocument/2006/relationships/image" Target="../media/image16.png"/><Relationship Id="rId9" Type="http://schemas.openxmlformats.org/officeDocument/2006/relationships/image" Target="../media/image211.png"/><Relationship Id="rId14" Type="http://schemas.openxmlformats.org/officeDocument/2006/relationships/image" Target="../media/image2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86.png"/><Relationship Id="rId21" Type="http://schemas.openxmlformats.org/officeDocument/2006/relationships/image" Target="../media/image233.png"/><Relationship Id="rId7" Type="http://schemas.openxmlformats.org/officeDocument/2006/relationships/image" Target="../media/image222.png"/><Relationship Id="rId12" Type="http://schemas.openxmlformats.org/officeDocument/2006/relationships/image" Target="../media/image12.png"/><Relationship Id="rId17" Type="http://schemas.openxmlformats.org/officeDocument/2006/relationships/image" Target="../media/image229.png"/><Relationship Id="rId2" Type="http://schemas.openxmlformats.org/officeDocument/2006/relationships/image" Target="../media/image1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21.png"/><Relationship Id="rId15" Type="http://schemas.openxmlformats.org/officeDocument/2006/relationships/image" Target="../media/image227.png"/><Relationship Id="rId10" Type="http://schemas.openxmlformats.org/officeDocument/2006/relationships/image" Target="../media/image148.png"/><Relationship Id="rId19" Type="http://schemas.openxmlformats.org/officeDocument/2006/relationships/image" Target="../media/image231.png"/><Relationship Id="rId4" Type="http://schemas.openxmlformats.org/officeDocument/2006/relationships/image" Target="../media/image16.png"/><Relationship Id="rId9" Type="http://schemas.openxmlformats.org/officeDocument/2006/relationships/image" Target="../media/image224.png"/><Relationship Id="rId14" Type="http://schemas.openxmlformats.org/officeDocument/2006/relationships/image" Target="../media/image2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54.png"/><Relationship Id="rId18" Type="http://schemas.openxmlformats.org/officeDocument/2006/relationships/image" Target="../media/image242.png"/><Relationship Id="rId3" Type="http://schemas.openxmlformats.org/officeDocument/2006/relationships/image" Target="../media/image164.png"/><Relationship Id="rId21" Type="http://schemas.openxmlformats.org/officeDocument/2006/relationships/image" Target="../media/image245.png"/><Relationship Id="rId7" Type="http://schemas.openxmlformats.org/officeDocument/2006/relationships/image" Target="../media/image234.png"/><Relationship Id="rId12" Type="http://schemas.openxmlformats.org/officeDocument/2006/relationships/image" Target="../media/image12.png"/><Relationship Id="rId17" Type="http://schemas.openxmlformats.org/officeDocument/2006/relationships/image" Target="../media/image241.png"/><Relationship Id="rId2" Type="http://schemas.openxmlformats.org/officeDocument/2006/relationships/image" Target="../media/image1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03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10" Type="http://schemas.openxmlformats.org/officeDocument/2006/relationships/image" Target="../media/image237.png"/><Relationship Id="rId19" Type="http://schemas.openxmlformats.org/officeDocument/2006/relationships/image" Target="../media/image243.png"/><Relationship Id="rId4" Type="http://schemas.openxmlformats.org/officeDocument/2006/relationships/image" Target="../media/image16.png"/><Relationship Id="rId9" Type="http://schemas.openxmlformats.org/officeDocument/2006/relationships/image" Target="../media/image236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48.png"/><Relationship Id="rId7" Type="http://schemas.openxmlformats.org/officeDocument/2006/relationships/image" Target="../media/image6.png"/><Relationship Id="rId12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7.png"/><Relationship Id="rId5" Type="http://schemas.openxmlformats.org/officeDocument/2006/relationships/image" Target="../media/image88.png"/><Relationship Id="rId15" Type="http://schemas.openxmlformats.org/officeDocument/2006/relationships/image" Target="../media/image54.png"/><Relationship Id="rId10" Type="http://schemas.openxmlformats.org/officeDocument/2006/relationships/image" Target="../media/image250.png"/><Relationship Id="rId4" Type="http://schemas.openxmlformats.org/officeDocument/2006/relationships/image" Target="../media/image3.png"/><Relationship Id="rId9" Type="http://schemas.openxmlformats.org/officeDocument/2006/relationships/image" Target="../media/image24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39.png"/><Relationship Id="rId3" Type="http://schemas.openxmlformats.org/officeDocument/2006/relationships/image" Target="../media/image32.png"/><Relationship Id="rId21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11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23" Type="http://schemas.openxmlformats.org/officeDocument/2006/relationships/image" Target="../media/image31.png"/><Relationship Id="rId10" Type="http://schemas.openxmlformats.org/officeDocument/2006/relationships/image" Target="../media/image36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48.png"/><Relationship Id="rId21" Type="http://schemas.openxmlformats.org/officeDocument/2006/relationships/image" Target="../media/image29.png"/><Relationship Id="rId7" Type="http://schemas.openxmlformats.org/officeDocument/2006/relationships/image" Target="../media/image50.png"/><Relationship Id="rId12" Type="http://schemas.openxmlformats.org/officeDocument/2006/relationships/image" Target="../media/image11.png"/><Relationship Id="rId17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23" Type="http://schemas.openxmlformats.org/officeDocument/2006/relationships/image" Target="../media/image31.png"/><Relationship Id="rId10" Type="http://schemas.openxmlformats.org/officeDocument/2006/relationships/image" Target="../media/image20.png"/><Relationship Id="rId19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7" Type="http://schemas.openxmlformats.org/officeDocument/2006/relationships/image" Target="../media/image1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4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18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1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40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57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image" Target="../media/image86.png"/><Relationship Id="rId21" Type="http://schemas.openxmlformats.org/officeDocument/2006/relationships/image" Target="../media/image29.png"/><Relationship Id="rId7" Type="http://schemas.openxmlformats.org/officeDocument/2006/relationships/image" Target="../media/image88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2.png"/><Relationship Id="rId5" Type="http://schemas.openxmlformats.org/officeDocument/2006/relationships/image" Target="../media/image87.png"/><Relationship Id="rId15" Type="http://schemas.openxmlformats.org/officeDocument/2006/relationships/image" Target="../media/image91.png"/><Relationship Id="rId23" Type="http://schemas.openxmlformats.org/officeDocument/2006/relationships/image" Target="../media/image31.png"/><Relationship Id="rId10" Type="http://schemas.openxmlformats.org/officeDocument/2006/relationships/image" Target="../media/image9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84.png"/><Relationship Id="rId17" Type="http://schemas.openxmlformats.org/officeDocument/2006/relationships/image" Target="../media/image102.png"/><Relationship Id="rId2" Type="http://schemas.openxmlformats.org/officeDocument/2006/relationships/image" Target="../media/image40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25.png"/><Relationship Id="rId5" Type="http://schemas.openxmlformats.org/officeDocument/2006/relationships/image" Target="../media/image95.png"/><Relationship Id="rId15" Type="http://schemas.openxmlformats.org/officeDocument/2006/relationships/image" Target="../media/image12.png"/><Relationship Id="rId10" Type="http://schemas.openxmlformats.org/officeDocument/2006/relationships/image" Target="../media/image99.png"/><Relationship Id="rId4" Type="http://schemas.openxmlformats.org/officeDocument/2006/relationships/image" Target="../media/image57.png"/><Relationship Id="rId9" Type="http://schemas.openxmlformats.org/officeDocument/2006/relationships/image" Target="../media/image7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9591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3225800"/>
            <a:ext cx="10744200" cy="927100"/>
          </a:xfrm>
          <a:prstGeom prst="rect">
            <a:avLst/>
          </a:prstGeom>
          <a:effectLst>
            <a:outerShdw dist="45806" dir="1680000">
              <a:srgbClr val="000000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03200" y="9258300"/>
            <a:ext cx="15989300" cy="1663700"/>
          </a:xfrm>
          <a:prstGeom prst="rect">
            <a:avLst/>
          </a:prstGeom>
          <a:effectLst>
            <a:outerShdw dist="91179" dir="1680000">
              <a:srgbClr val="2C2B3C">
                <a:alpha val="40000"/>
              </a:srgbClr>
            </a:outerShdw>
          </a:effectLst>
        </p:spPr>
        <p:txBody>
          <a:bodyPr lIns="0" tIns="118533" rIns="0" bIns="118533" rtlCol="0" anchor="ctr"/>
          <a:lstStyle/>
          <a:p>
            <a:pPr lvl="0" algn="ctr">
              <a:lnSpc>
                <a:spcPct val="99600"/>
              </a:lnSpc>
            </a:pP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필기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한곳에서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483100"/>
            <a:ext cx="14312900" cy="5537200"/>
          </a:xfrm>
          <a:prstGeom prst="rect">
            <a:avLst/>
          </a:prstGeom>
          <a:effectLst>
            <a:outerShdw dist="234462" dir="1680000">
              <a:srgbClr val="2C2B3C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45408">
            <a:off x="1066800" y="1511300"/>
            <a:ext cx="2120900" cy="2120900"/>
          </a:xfrm>
          <a:prstGeom prst="rect">
            <a:avLst/>
          </a:prstGeom>
          <a:effectLst>
            <a:outerShdw blurRad="84981" dist="163425" dir="168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4000500"/>
            <a:ext cx="7620000" cy="7620000"/>
          </a:xfrm>
          <a:prstGeom prst="rect">
            <a:avLst/>
          </a:prstGeom>
          <a:effectLst>
            <a:outerShdw blurRad="304698" dist="292978" dir="18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868900" y="11239500"/>
            <a:ext cx="5003800" cy="749300"/>
          </a:xfrm>
          <a:prstGeom prst="rect">
            <a:avLst/>
          </a:prstGeom>
          <a:effectLst>
            <a:outerShdw dist="37225" dir="1800000">
              <a:srgbClr val="000000">
                <a:alpha val="40000"/>
              </a:srgbClr>
            </a:outerShdw>
          </a:effectLst>
        </p:spPr>
        <p:txBody>
          <a:bodyPr lIns="0" tIns="51170" rIns="0" bIns="51170" rtlCol="0" anchor="ctr"/>
          <a:lstStyle/>
          <a:p>
            <a:pPr lvl="0" algn="ctr">
              <a:lnSpc>
                <a:spcPct val="99600"/>
              </a:lnSpc>
            </a:pPr>
            <a:r>
              <a:rPr lang="ko-KR" sz="3810" b="0" i="0" u="none" strike="noStrike" spc="762">
                <a:solidFill>
                  <a:srgbClr val="2C2B3C"/>
                </a:solidFill>
                <a:ea typeface="SB AggroOTF Bold"/>
              </a:rPr>
              <a:t>대표</a:t>
            </a:r>
            <a:r>
              <a:rPr lang="en-US" sz="3810" b="0" i="0" u="none" strike="noStrike" spc="762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3810" b="0" i="0" u="none" strike="noStrike" spc="762">
                <a:solidFill>
                  <a:srgbClr val="2C2B3C"/>
                </a:solidFill>
                <a:ea typeface="SB AggroOTF Bold"/>
              </a:rPr>
              <a:t>아이콘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6350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00" y="10782300"/>
            <a:ext cx="2425700" cy="2425700"/>
          </a:xfrm>
          <a:prstGeom prst="rect">
            <a:avLst/>
          </a:prstGeom>
          <a:effectLst>
            <a:outerShdw blurRad="97265" dist="187048" dir="18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3068300"/>
          </a:xfrm>
          <a:prstGeom prst="rect">
            <a:avLst/>
          </a:prstGeom>
          <a:effectLst>
            <a:outerShdw blurRad="522697" dist="201037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796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3771900"/>
            <a:ext cx="7264400" cy="406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" y="8039100"/>
            <a:ext cx="7264400" cy="398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3771900"/>
            <a:ext cx="7264400" cy="825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8661400" y="5727700"/>
            <a:ext cx="6743700" cy="12954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컴퓨터에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관련된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자격증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외에도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여러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자격증의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취득요건에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대해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상세한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설명과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함께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단계별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진행방법을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서술하는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페이지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입니다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7835900"/>
            <a:ext cx="6743700" cy="37338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자격증에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대해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필요한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단계별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계획을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제공하여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공부를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돕습니다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자격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요건과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준비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방법을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설명하고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각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단계별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필요한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안내합니다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자격증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취득을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목표로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체계적인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준비가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가능하도록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단계별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계획을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7700" y="4152900"/>
            <a:ext cx="4876800" cy="1066800"/>
          </a:xfrm>
          <a:prstGeom prst="rect">
            <a:avLst/>
          </a:prstGeom>
          <a:effectLst>
            <a:outerShdw dist="58615" dir="1680000">
              <a:srgbClr val="2C2B3C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자격</a:t>
            </a:r>
            <a:r>
              <a:rPr lang="en-US" sz="6000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로드맵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600" y="5384800"/>
            <a:ext cx="64897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600" y="7315200"/>
            <a:ext cx="6489700" cy="5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" y="3771900"/>
            <a:ext cx="7264400" cy="4064000"/>
          </a:xfrm>
          <a:prstGeom prst="rect">
            <a:avLst/>
          </a:prstGeom>
          <a:effectLst>
            <a:outerShdw blurRad="162809" dist="62619" dir="18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46600" y="5054600"/>
            <a:ext cx="6261100" cy="697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46600" y="5054600"/>
            <a:ext cx="6261100" cy="697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449800" y="5765800"/>
            <a:ext cx="5753100" cy="1536700"/>
          </a:xfrm>
          <a:prstGeom prst="rect">
            <a:avLst/>
          </a:prstGeom>
          <a:effectLst>
            <a:outerShdw dist="45622" dir="1680000">
              <a:srgbClr val="2C2B3C">
                <a:alpha val="40000"/>
              </a:srgbClr>
            </a:outerShdw>
          </a:effectLst>
        </p:spPr>
        <p:txBody>
          <a:bodyPr lIns="0" tIns="59309" rIns="0" bIns="59309" rtlCol="0" anchor="ctr"/>
          <a:lstStyle/>
          <a:p>
            <a:pPr lvl="0" algn="ctr">
              <a:lnSpc>
                <a:spcPct val="99600"/>
              </a:lnSpc>
            </a:pPr>
            <a: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  <a:t>자격증</a:t>
            </a:r>
            <a:r>
              <a:rPr lang="en-US" sz="4670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  <a:t>취득까지의</a:t>
            </a:r>
          </a:p>
          <a:p>
            <a:pPr lvl="0" algn="ctr">
              <a:lnSpc>
                <a:spcPct val="99600"/>
              </a:lnSpc>
            </a:pPr>
            <a: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  <a:t>방법과</a:t>
            </a:r>
            <a:r>
              <a:rPr lang="en-US" sz="4670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  <a:t>공부단계</a:t>
            </a:r>
            <a:r>
              <a:rPr lang="en-US" sz="4670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  <a:t>설명</a:t>
            </a:r>
            <a:br>
              <a:rPr lang="ko-KR" sz="4670" b="0" i="0" u="none" strike="noStrike" spc="-327">
                <a:solidFill>
                  <a:srgbClr val="2C2B3C"/>
                </a:solidFill>
                <a:ea typeface="SB AggroOTF Medium"/>
              </a:rPr>
            </a:br>
            <a:endParaRPr lang="ko-KR" sz="4670" b="0" i="0" u="none" strike="noStrike" spc="-327">
              <a:solidFill>
                <a:srgbClr val="2C2B3C"/>
              </a:solidFill>
              <a:ea typeface="SB AggroOTF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11650" y="7747000"/>
            <a:ext cx="6438900" cy="4826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1">
              <a:lnSpc>
                <a:spcPct val="99600"/>
              </a:lnSpc>
            </a:pPr>
            <a:r>
              <a:rPr lang="en-US" altLang="ko-KR" sz="2666" spc="-53" dirty="0" smtClean="0">
                <a:solidFill>
                  <a:srgbClr val="2C2B3C"/>
                </a:solidFill>
                <a:latin typeface="SB AggroOTF Medium"/>
              </a:rPr>
              <a:t>1. </a:t>
            </a:r>
            <a:r>
              <a:rPr lang="ko-KR" sz="2666" b="0" i="0" u="none" strike="noStrike" spc="-53" dirty="0" smtClean="0">
                <a:solidFill>
                  <a:srgbClr val="2C2B3C"/>
                </a:solidFill>
                <a:ea typeface="SB AggroOTF Medium"/>
              </a:rPr>
              <a:t>취득하고자</a:t>
            </a:r>
            <a:r>
              <a:rPr lang="en-US" sz="2666" b="0" i="0" u="none" strike="noStrike" spc="-53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 dirty="0">
                <a:solidFill>
                  <a:srgbClr val="2C2B3C"/>
                </a:solidFill>
                <a:ea typeface="SB AggroOTF Medium"/>
              </a:rPr>
              <a:t>하는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 dirty="0">
                <a:solidFill>
                  <a:srgbClr val="2C2B3C"/>
                </a:solidFill>
                <a:ea typeface="SB AggroOTF Medium"/>
              </a:rPr>
              <a:t>자격증을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 dirty="0">
                <a:solidFill>
                  <a:srgbClr val="2C2B3C"/>
                </a:solidFill>
                <a:ea typeface="SB AggroOTF Medium"/>
              </a:rPr>
              <a:t>선택합니다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399000" y="8483600"/>
            <a:ext cx="6057900" cy="4826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2. </a:t>
            </a:r>
            <a:r>
              <a:rPr lang="ko-KR" sz="2666" b="0" i="0" u="none" strike="noStrike" spc="-53" dirty="0">
                <a:solidFill>
                  <a:srgbClr val="2C2B3C"/>
                </a:solidFill>
                <a:ea typeface="SB AggroOTF Medium"/>
              </a:rPr>
              <a:t>자격증의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 dirty="0" err="1">
                <a:solidFill>
                  <a:srgbClr val="2C2B3C"/>
                </a:solidFill>
                <a:ea typeface="SB AggroOTF Medium"/>
              </a:rPr>
              <a:t>취득요건을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 dirty="0">
                <a:solidFill>
                  <a:srgbClr val="2C2B3C"/>
                </a:solidFill>
                <a:ea typeface="SB AggroOTF Medium"/>
              </a:rPr>
              <a:t>파악합니다</a:t>
            </a:r>
            <a:r>
              <a:rPr lang="en-US" sz="2666" b="0" i="0" u="none" strike="noStrike" spc="-53" dirty="0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399000" y="9220200"/>
            <a:ext cx="6057900" cy="4826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3.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단계별로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공부방법에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대해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99000" y="11099800"/>
            <a:ext cx="6057900" cy="4826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5.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시험일정과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장소등에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대해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399000" y="9956800"/>
            <a:ext cx="6057900" cy="889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4.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진행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상황을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추적하며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목표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달성을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      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점검합니다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41900" y="7289800"/>
            <a:ext cx="5283200" cy="5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00" y="8039100"/>
            <a:ext cx="7264400" cy="3987800"/>
          </a:xfrm>
          <a:prstGeom prst="rect">
            <a:avLst/>
          </a:prstGeom>
          <a:effectLst>
            <a:outerShdw blurRad="159463" dist="61332" dir="1800000">
              <a:srgbClr val="000000">
                <a:alpha val="50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16400" y="4318000"/>
            <a:ext cx="1358900" cy="135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0361384">
            <a:off x="1714500" y="774700"/>
            <a:ext cx="1930400" cy="19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3068300"/>
          </a:xfrm>
          <a:prstGeom prst="rect">
            <a:avLst/>
          </a:prstGeom>
          <a:effectLst>
            <a:outerShdw blurRad="522697" dist="201037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796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3771900"/>
            <a:ext cx="7264400" cy="406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" y="8039100"/>
            <a:ext cx="7264400" cy="398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3771900"/>
            <a:ext cx="7264400" cy="825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8661400" y="5727700"/>
            <a:ext cx="6743700" cy="12827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다른사람이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공유해둔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확인하고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개인의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성향에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맞게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가져와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편집하고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사용할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있으며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바탕으로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나만의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만들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있습니다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7467600"/>
            <a:ext cx="6794500" cy="3898900"/>
          </a:xfrm>
          <a:prstGeom prst="rect">
            <a:avLst/>
          </a:prstGeom>
          <a:effectLst>
            <a:outerShdw dist="39077" dir="1680000">
              <a:srgbClr val="2C2B3C">
                <a:alpha val="40000"/>
              </a:srgbClr>
            </a:outerShdw>
          </a:effectLst>
        </p:spPr>
        <p:txBody>
          <a:bodyPr lIns="0" tIns="101600" rIns="0" bIns="67733" rtlCol="0" anchor="ctr"/>
          <a:lstStyle/>
          <a:p>
            <a:pPr lvl="0" algn="l">
              <a:lnSpc>
                <a:spcPct val="83000"/>
              </a:lnSpc>
            </a:pPr>
            <a:r>
              <a:rPr lang="ko-KR" sz="4000" b="0" i="0" u="none" strike="noStrike" spc="-80">
                <a:solidFill>
                  <a:srgbClr val="2C2B3C"/>
                </a:solidFill>
                <a:ea typeface="SB AggroOTF Medium"/>
              </a:rPr>
              <a:t>주요</a:t>
            </a:r>
            <a:r>
              <a:rPr lang="en-US" sz="4000" b="0" i="0" u="none" strike="noStrike" spc="-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80">
                <a:solidFill>
                  <a:srgbClr val="2C2B3C"/>
                </a:solidFill>
                <a:ea typeface="SB AggroOTF Medium"/>
              </a:rPr>
              <a:t>장점</a:t>
            </a:r>
          </a:p>
          <a:p>
            <a:pPr lvl="0" algn="l">
              <a:lnSpc>
                <a:spcPct val="830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수정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관리가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용이하여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830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협업이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가능합니다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83000"/>
              </a:lnSpc>
            </a:pPr>
            <a:r>
              <a:rPr/>
              <a:t/>
            </a:r>
            <a:br>
              <a:rPr/>
            </a:br>
            <a:r>
              <a:rPr lang="ko-KR" sz="4000" b="0" i="0" u="none" strike="noStrike" spc="-80">
                <a:solidFill>
                  <a:srgbClr val="2C2B3C"/>
                </a:solidFill>
                <a:ea typeface="SB AggroOTF Medium"/>
              </a:rPr>
              <a:t>사용</a:t>
            </a:r>
            <a:r>
              <a:rPr lang="en-US" sz="4000" b="0" i="0" u="none" strike="noStrike" spc="-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80">
                <a:solidFill>
                  <a:srgbClr val="2C2B3C"/>
                </a:solidFill>
                <a:ea typeface="SB AggroOTF Medium"/>
              </a:rPr>
              <a:t>예시</a:t>
            </a:r>
          </a:p>
          <a:p>
            <a:pPr lvl="0" algn="l">
              <a:lnSpc>
                <a:spcPct val="830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자기소개서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필기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등의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사람과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공유하거나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받아와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시각적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해석을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830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얻을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있습니다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7700" y="4140200"/>
            <a:ext cx="4876800" cy="1079500"/>
          </a:xfrm>
          <a:prstGeom prst="rect">
            <a:avLst/>
          </a:prstGeom>
          <a:effectLst>
            <a:outerShdw dist="58615" dir="1680000">
              <a:srgbClr val="2C2B3C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5999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자료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600" y="5384800"/>
            <a:ext cx="64897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600" y="7315200"/>
            <a:ext cx="6489700" cy="5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" y="3784600"/>
            <a:ext cx="7264400" cy="4051300"/>
          </a:xfrm>
          <a:prstGeom prst="rect">
            <a:avLst/>
          </a:prstGeom>
          <a:effectLst>
            <a:outerShdw blurRad="162101" dist="62346" dir="18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00" y="8051800"/>
            <a:ext cx="7264400" cy="3975100"/>
          </a:xfrm>
          <a:prstGeom prst="rect">
            <a:avLst/>
          </a:prstGeom>
          <a:effectLst>
            <a:outerShdw blurRad="158802" dist="61078" dir="18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461476">
            <a:off x="1422400" y="584200"/>
            <a:ext cx="2273300" cy="2273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08500" y="5384800"/>
            <a:ext cx="6324600" cy="664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68800" y="4686300"/>
            <a:ext cx="1371600" cy="137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>
            <a:alphaModFix amt="10000"/>
          </a:blip>
          <a:stretch>
            <a:fillRect/>
          </a:stretch>
        </p:blipFill>
        <p:spPr>
          <a:xfrm>
            <a:off x="16992600" y="4686300"/>
            <a:ext cx="6629400" cy="734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992600" y="4686300"/>
            <a:ext cx="6629400" cy="734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02756" y="5676900"/>
            <a:ext cx="6477000" cy="29718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endParaRPr lang="en-US" altLang="ko-KR" sz="4666" b="0" i="0" u="none" strike="noStrike" spc="-140" dirty="0" smtClean="0">
              <a:solidFill>
                <a:srgbClr val="2C2B3C"/>
              </a:solidFill>
              <a:ea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 err="1" smtClean="0">
                <a:solidFill>
                  <a:srgbClr val="2C2B3C"/>
                </a:solidFill>
                <a:ea typeface="SB AggroOTF Medium"/>
              </a:rPr>
              <a:t>현재국내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4666" b="0" i="0" u="none" strike="noStrike" spc="-140" dirty="0" smtClean="0">
                <a:solidFill>
                  <a:srgbClr val="2C2B3C"/>
                </a:solidFill>
                <a:ea typeface="SB AggroOTF Medium"/>
              </a:rPr>
              <a:t>글로벌</a:t>
            </a:r>
            <a:endParaRPr lang="en-US" altLang="ko-KR" sz="4666" b="0" i="0" u="none" strike="noStrike" spc="-140" dirty="0" smtClean="0">
              <a:solidFill>
                <a:srgbClr val="2C2B3C"/>
              </a:solidFill>
              <a:ea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 smtClean="0">
                <a:solidFill>
                  <a:srgbClr val="2C2B3C"/>
                </a:solidFill>
                <a:ea typeface="SB AggroOTF Medium"/>
              </a:rPr>
              <a:t>시장규모와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altLang="en-US" sz="4666" spc="-140" dirty="0" err="1" smtClean="0">
                <a:solidFill>
                  <a:srgbClr val="2C2B3C"/>
                </a:solidFill>
                <a:ea typeface="SB AggroOTF Medium"/>
              </a:rPr>
              <a:t>대팡이</a:t>
            </a:r>
            <a:r>
              <a:rPr lang="en-US" altLang="ko-KR" sz="4666" spc="-140" dirty="0">
                <a:solidFill>
                  <a:srgbClr val="2C2B3C"/>
                </a:solidFill>
                <a:ea typeface="SB AggroOTF Medium"/>
              </a:rPr>
              <a:t> </a:t>
            </a:r>
            <a:r>
              <a:rPr lang="ko-KR" altLang="en-US" sz="4666" spc="-140" dirty="0" smtClean="0">
                <a:solidFill>
                  <a:srgbClr val="2C2B3C"/>
                </a:solidFill>
                <a:ea typeface="SB AggroOTF Medium"/>
              </a:rPr>
              <a:t>어떤</a:t>
            </a:r>
            <a:r>
              <a:rPr lang="en-US" sz="4666" b="0" i="0" u="none" strike="noStrike" spc="-140" dirty="0" smtClean="0">
                <a:solidFill>
                  <a:srgbClr val="2C2B3C"/>
                </a:solidFill>
                <a:latin typeface="SB AggroOTF Medium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 smtClean="0">
                <a:solidFill>
                  <a:srgbClr val="2C2B3C"/>
                </a:solidFill>
                <a:ea typeface="SB AggroOTF Medium"/>
              </a:rPr>
              <a:t>경쟁력을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 spc="-140" dirty="0" smtClean="0">
                <a:solidFill>
                  <a:srgbClr val="2C2B3C"/>
                </a:solidFill>
                <a:ea typeface="SB AggroOTF Medium"/>
              </a:rPr>
              <a:t>가지고</a:t>
            </a:r>
            <a:r>
              <a:rPr lang="en-US" sz="4666" b="0" i="0" u="none" strike="noStrike" spc="-140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있는지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알려드릴게요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7442200"/>
            <a:ext cx="6019800" cy="279400"/>
          </a:xfrm>
          <a:prstGeom prst="rect">
            <a:avLst/>
          </a:prstGeom>
          <a:effectLst>
            <a:outerShdw dist="15631" dir="1680000">
              <a:srgbClr val="2C2B3C">
                <a:alpha val="40000"/>
              </a:srgbClr>
            </a:outerShdw>
          </a:effectLst>
        </p:spPr>
        <p:txBody>
          <a:bodyPr lIns="0" tIns="20320" rIns="0" bIns="20320" rtlCol="0" anchor="ctr"/>
          <a:lstStyle/>
          <a:p>
            <a:pPr lvl="0" algn="l">
              <a:lnSpc>
                <a:spcPct val="99600"/>
              </a:lnSpc>
            </a:pPr>
            <a:r>
              <a:rPr lang="en" sz="1600" b="0" i="0" u="none" strike="noStrike" spc="-32">
                <a:solidFill>
                  <a:srgbClr val="2C2B3C"/>
                </a:solidFill>
                <a:latin typeface="SB AggroOTF Medium"/>
              </a:rPr>
              <a:t>https://www.mk.co.kr/news/business/10942416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365500"/>
            <a:ext cx="6540500" cy="402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7861300"/>
            <a:ext cx="7162800" cy="4025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91500" y="12052300"/>
            <a:ext cx="7721600" cy="279400"/>
          </a:xfrm>
          <a:prstGeom prst="rect">
            <a:avLst/>
          </a:prstGeom>
          <a:effectLst>
            <a:outerShdw dist="15631" dir="1680000">
              <a:srgbClr val="2C2B3C">
                <a:alpha val="40000"/>
              </a:srgbClr>
            </a:outerShdw>
          </a:effectLst>
        </p:spPr>
        <p:txBody>
          <a:bodyPr lIns="0" tIns="20320" rIns="0" bIns="20320" rtlCol="0" anchor="ctr"/>
          <a:lstStyle/>
          <a:p>
            <a:pPr lvl="0" algn="l">
              <a:lnSpc>
                <a:spcPct val="99600"/>
              </a:lnSpc>
            </a:pPr>
            <a:r>
              <a:rPr lang="en" sz="1600" b="0" i="0" u="none" strike="noStrike" spc="-32">
                <a:solidFill>
                  <a:srgbClr val="2C2B3C"/>
                </a:solidFill>
                <a:latin typeface="SB AggroOTF Medium"/>
              </a:rPr>
              <a:t>https://www.precedenceresearch.com/ai-in-education-market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1400" y="3771900"/>
            <a:ext cx="8216900" cy="3810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810500" y="4216400"/>
            <a:ext cx="7569200" cy="2921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에듀테크는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단순한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보조를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넘어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방식을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근본적으로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바꾸는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핵심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산업으로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있으며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전망도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매우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큽니다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66" b="0" i="0" u="none" strike="noStrike">
              <a:solidFill>
                <a:srgbClr val="2C2B3C"/>
              </a:solidFill>
              <a:latin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개발과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도구에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관심이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입장에서는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이러한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흐름이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프로젝트나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개발에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새로운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기회를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제공한다는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점에서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의미가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8013700"/>
            <a:ext cx="7924800" cy="3810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00100" y="8458200"/>
            <a:ext cx="7569200" cy="2921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AI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시장은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급속히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2034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년에는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1,123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달러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규모에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이를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것으로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전망된다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맞춤형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수요와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디지털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확산이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이끌고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있으며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가상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튜터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스마트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콘텐츠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·NLP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주요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기술이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핵심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역할을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한다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북미가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현재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시장이지만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향후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아시아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지역의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속도가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빠를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것으로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보인다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46600" y="4394200"/>
            <a:ext cx="6261100" cy="7734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449800" y="6134100"/>
            <a:ext cx="5956300" cy="53467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세계적으로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시장은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빠르게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확대되고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있으며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해외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주요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국가들은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이미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시장을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형성한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상태에서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더욱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sz="2666" b="0" i="0" u="none" strike="noStrike">
              <a:solidFill>
                <a:srgbClr val="2C2B3C"/>
              </a:solidFill>
              <a:latin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국내는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규모가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작아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초기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단계에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머물러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있지만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 AI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도입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속도가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높아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앞으로의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성장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가능성이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크다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66" b="0" i="0" u="none" strike="noStrike">
              <a:solidFill>
                <a:srgbClr val="2C2B3C"/>
              </a:solidFill>
              <a:latin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결국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국내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해외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모두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AI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시장이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동시에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상승하는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흐름이며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맞춤형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수요와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디지털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교육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확산이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성장을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함께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이끌고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107">
                <a:solidFill>
                  <a:srgbClr val="2C2B3C"/>
                </a:solidFill>
                <a:ea typeface="SB AggroOTF Medium"/>
              </a:rPr>
              <a:t>있다</a:t>
            </a:r>
            <a:r>
              <a:rPr lang="en-US" sz="2666" b="0" i="0" u="none" strike="noStrike" spc="-10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500600" y="4673600"/>
            <a:ext cx="57531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국내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글로벌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성장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80000" y="5511800"/>
            <a:ext cx="5283200" cy="5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337002">
            <a:off x="1803400" y="800100"/>
            <a:ext cx="1879600" cy="18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46600" y="4914900"/>
            <a:ext cx="6261100" cy="6654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49800" y="6591300"/>
            <a:ext cx="5956300" cy="45466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Quizlet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Anki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‘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카드를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어떻게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외울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것인가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’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초점을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반면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
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대팡은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‘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어떻게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내고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어떻게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복습할지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’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까지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전체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과정을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자동화하는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점에서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차원이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접근을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제공한다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결국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대팡은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오답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복습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설계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문서화까지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
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과정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처리하는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올인원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플랫폼이다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00600" y="5207000"/>
            <a:ext cx="5753100" cy="787400"/>
          </a:xfrm>
          <a:prstGeom prst="rect">
            <a:avLst/>
          </a:prstGeom>
          <a:effectLst>
            <a:outerShdw dist="42985" dir="1680000">
              <a:srgbClr val="2C2B3C">
                <a:alpha val="40000"/>
              </a:srgbClr>
            </a:outerShdw>
          </a:effectLst>
        </p:spPr>
        <p:txBody>
          <a:bodyPr lIns="0" tIns="55880" rIns="0" bIns="5588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spc="-308">
                <a:solidFill>
                  <a:srgbClr val="2C2B3C"/>
                </a:solidFill>
                <a:ea typeface="SB AggroOTF Medium"/>
              </a:rPr>
              <a:t>타</a:t>
            </a:r>
            <a:r>
              <a:rPr lang="en-US" sz="4400" b="0" i="0" u="none" strike="noStrike" spc="-308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spc="-308">
                <a:solidFill>
                  <a:srgbClr val="2C2B3C"/>
                </a:solidFill>
                <a:ea typeface="SB AggroOTF Medium"/>
              </a:rPr>
              <a:t>사이트와의</a:t>
            </a:r>
            <a:r>
              <a:rPr lang="en-US" sz="4400" b="0" i="0" u="none" strike="noStrike" spc="-308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spc="-308">
                <a:solidFill>
                  <a:srgbClr val="2C2B3C"/>
                </a:solidFill>
                <a:ea typeface="SB AggroOTF Medium"/>
              </a:rPr>
              <a:t>비교</a:t>
            </a:r>
            <a:r>
              <a:rPr lang="en-US" sz="4400" b="0" i="0" u="none" strike="noStrike" spc="-308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spc="-308">
                <a:solidFill>
                  <a:srgbClr val="2C2B3C"/>
                </a:solidFill>
                <a:ea typeface="SB AggroOTF Medium"/>
              </a:rPr>
              <a:t>결론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0" y="6032500"/>
            <a:ext cx="52832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78200" y="5638800"/>
            <a:ext cx="1651000" cy="4699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" sz="2666" b="0" i="0" u="none" strike="noStrike">
                <a:solidFill>
                  <a:srgbClr val="2C2B3C"/>
                </a:solidFill>
                <a:latin typeface="SB AggroOTF Medium"/>
              </a:rPr>
              <a:t>Quizlet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3187700"/>
            <a:ext cx="6667500" cy="2438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9800" y="3721100"/>
            <a:ext cx="5740400" cy="3492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94900" y="4406900"/>
            <a:ext cx="5511800" cy="20955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필기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노트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오답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복습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(PDF/README)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출력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
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결과물을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그대로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과제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레포트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정리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노트로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재활용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800" y="4864100"/>
            <a:ext cx="1193800" cy="1193800"/>
          </a:xfrm>
          <a:prstGeom prst="rect">
            <a:avLst/>
          </a:prstGeom>
          <a:effectLst>
            <a:outerShdw blurRad="47930" dist="110609" dir="21060000">
              <a:srgbClr val="000000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9300" y="7442200"/>
            <a:ext cx="5486400" cy="321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800" y="10795000"/>
            <a:ext cx="6845300" cy="1600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58900" y="11150600"/>
            <a:ext cx="5880100" cy="8763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노트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타입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필드를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마음대로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만들어서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노트에서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여러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카드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등도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가능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29800" y="8407400"/>
            <a:ext cx="5740400" cy="3492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96500" y="9118600"/>
            <a:ext cx="5308600" cy="20955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처음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컨셉부터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원문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넣으면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알아서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복습까지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
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편집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수정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추가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해도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되게끔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설계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800" y="9550400"/>
            <a:ext cx="1193800" cy="1193800"/>
          </a:xfrm>
          <a:prstGeom prst="rect">
            <a:avLst/>
          </a:prstGeom>
          <a:effectLst>
            <a:outerShdw blurRad="47930" dist="110609" dir="21060000">
              <a:srgbClr val="000000">
                <a:alpha val="40000"/>
              </a:srgbClr>
            </a:outerShdw>
          </a:effectLst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9100" y="914400"/>
            <a:ext cx="2057400" cy="205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800" y="6108700"/>
            <a:ext cx="6845300" cy="1600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36700" y="6261100"/>
            <a:ext cx="5448300" cy="1295400"/>
          </a:xfrm>
          <a:prstGeom prst="rect">
            <a:avLst/>
          </a:prstGeom>
          <a:effectLst>
            <a:outerShdw dist="26051" dir="1680000">
              <a:srgbClr val="000000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Flashcards, Learn, Test, Match, Gravity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같은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모드로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방식으로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반복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57600" y="10312400"/>
            <a:ext cx="1079500" cy="4699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" sz="2666" b="0" i="0" u="none" strike="noStrike">
                <a:solidFill>
                  <a:srgbClr val="2C2B3C"/>
                </a:solidFill>
                <a:latin typeface="SB AggroOTF Medium"/>
              </a:rPr>
              <a:t>Anki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00600" y="5892800"/>
            <a:ext cx="5930900" cy="29718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프로젝트가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어떻게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수익을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얻는지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수익화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구조를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통해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알려드릴게요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3100" y="3746500"/>
            <a:ext cx="7264400" cy="825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686800" y="5905500"/>
            <a:ext cx="6591300" cy="8763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대팡은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구독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거래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·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패키지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판매를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통해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지속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가능한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수익을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창출합니다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86800" y="8636000"/>
            <a:ext cx="6591300" cy="3048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구독서비스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마켓플레이스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활성화</a:t>
            </a: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기업간의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패키지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광고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788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프리미엄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자격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로드맵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45600" y="4140200"/>
            <a:ext cx="5181600" cy="1066800"/>
          </a:xfrm>
          <a:prstGeom prst="rect">
            <a:avLst/>
          </a:prstGeom>
          <a:effectLst>
            <a:outerShdw dist="58615" dir="1680000">
              <a:srgbClr val="000000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en-US" sz="5999" b="0" i="0" u="none" strike="noStrike" spc="-420">
                <a:solidFill>
                  <a:srgbClr val="2C2B3C"/>
                </a:solidFill>
                <a:latin typeface="SB AggroOTF Medium"/>
              </a:rPr>
              <a:t>+  </a:t>
            </a: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향상된</a:t>
            </a:r>
            <a:r>
              <a:rPr lang="en-US" sz="5999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86800" y="7683500"/>
            <a:ext cx="5562600" cy="711200"/>
          </a:xfrm>
          <a:prstGeom prst="rect">
            <a:avLst/>
          </a:prstGeom>
          <a:effectLst>
            <a:outerShdw dist="39077" dir="1680000">
              <a:srgbClr val="000000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spc="-280">
                <a:solidFill>
                  <a:srgbClr val="2C2B3C"/>
                </a:solidFill>
                <a:ea typeface="SB AggroOTF Medium"/>
              </a:rPr>
              <a:t>주요</a:t>
            </a:r>
            <a:r>
              <a:rPr lang="en-US" sz="4000" b="1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1" i="0" u="none" strike="noStrike" spc="-280">
                <a:solidFill>
                  <a:srgbClr val="2C2B3C"/>
                </a:solidFill>
                <a:ea typeface="SB AggroOTF Medium"/>
              </a:rPr>
              <a:t>수익화</a:t>
            </a:r>
            <a:r>
              <a:rPr lang="en-US" sz="4000" b="1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1" i="0" u="none" strike="noStrike" spc="-280">
                <a:solidFill>
                  <a:srgbClr val="2C2B3C"/>
                </a:solidFill>
                <a:ea typeface="SB AggroOTF Medium"/>
              </a:rPr>
              <a:t>서비스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12077700"/>
            <a:ext cx="50038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ko-KR" sz="2666" b="1" i="0" u="none" strike="noStrike" spc="-187">
                <a:solidFill>
                  <a:srgbClr val="2C2B3C"/>
                </a:solidFill>
                <a:ea typeface="SB AggroOTF Medium"/>
              </a:rPr>
              <a:t>예상</a:t>
            </a:r>
            <a:r>
              <a:rPr lang="en-US" sz="2666" b="1" i="0" u="none" strike="noStrike" spc="-18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1" i="0" u="none" strike="noStrike" spc="-187">
                <a:solidFill>
                  <a:srgbClr val="2C2B3C"/>
                </a:solidFill>
                <a:ea typeface="SB AggroOTF Medium"/>
              </a:rPr>
              <a:t>수익구조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5359400"/>
            <a:ext cx="64897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7289800"/>
            <a:ext cx="64897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526000" y="5740400"/>
            <a:ext cx="5880100" cy="29718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프리미엄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전환률이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높아지는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이유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?
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효율이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눈에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띄게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증가하기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때문입니다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0" y="10299700"/>
            <a:ext cx="2006600" cy="200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50134">
            <a:off x="21767800" y="10007600"/>
            <a:ext cx="12573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0" y="9702800"/>
            <a:ext cx="4318000" cy="2298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7360900" y="10045700"/>
            <a:ext cx="3581400" cy="1612900"/>
          </a:xfrm>
          <a:prstGeom prst="rect">
            <a:avLst/>
          </a:prstGeom>
          <a:effectLst>
            <a:outerShdw dist="32564" dir="1680000">
              <a:srgbClr val="2C2B3C">
                <a:alpha val="40000"/>
              </a:srgbClr>
            </a:outerShdw>
          </a:effectLst>
        </p:spPr>
        <p:txBody>
          <a:bodyPr lIns="0" tIns="42334" rIns="0" bIns="42334" rtlCol="0" anchor="ctr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2C2B3C"/>
                </a:solidFill>
                <a:ea typeface="SB AggroOTF Medium"/>
              </a:rPr>
              <a:t>대학생</a:t>
            </a:r>
            <a:r>
              <a:rPr lang="en-US" sz="3333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0" i="0" u="none" strike="noStrike">
                <a:solidFill>
                  <a:srgbClr val="2C2B3C"/>
                </a:solidFill>
                <a:ea typeface="SB AggroOTF Medium"/>
              </a:rPr>
              <a:t>학습에</a:t>
            </a:r>
            <a:r>
              <a:rPr lang="en-US" sz="3333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2C2B3C"/>
                </a:solidFill>
                <a:ea typeface="SB AggroOTF Medium"/>
              </a:rPr>
              <a:t>최적화된</a:t>
            </a:r>
            <a:r>
              <a:rPr lang="en-US" sz="3333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0" i="0" u="none" strike="noStrike">
                <a:solidFill>
                  <a:srgbClr val="2C2B3C"/>
                </a:solidFill>
                <a:ea typeface="SB AggroOTF Medium"/>
              </a:rPr>
              <a:t>구독형</a:t>
            </a:r>
            <a:r>
              <a:rPr lang="en-US" sz="3333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3333" b="0" i="0" u="none" strike="noStrike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9775341">
            <a:off x="1803400" y="927100"/>
            <a:ext cx="2171700" cy="2171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3733800"/>
            <a:ext cx="7251700" cy="826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>
            <a:alphaModFix amt="10000"/>
          </a:blip>
          <a:stretch>
            <a:fillRect/>
          </a:stretch>
        </p:blipFill>
        <p:spPr>
          <a:xfrm>
            <a:off x="762000" y="3721100"/>
            <a:ext cx="7251700" cy="826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2000" y="3721100"/>
            <a:ext cx="7251700" cy="826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3746500"/>
            <a:ext cx="7264400" cy="825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3746500"/>
            <a:ext cx="7264400" cy="825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686800" y="5905500"/>
            <a:ext cx="6591300" cy="889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정기적으로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달마다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결제하는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시스템을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도입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무제한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저장과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똑똑한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시스템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6000" y="4127500"/>
            <a:ext cx="8864600" cy="1066800"/>
          </a:xfrm>
          <a:prstGeom prst="rect">
            <a:avLst/>
          </a:prstGeom>
          <a:effectLst>
            <a:outerShdw dist="58615" dir="1680000">
              <a:srgbClr val="000000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구독</a:t>
            </a:r>
            <a:r>
              <a:rPr lang="en-US" sz="5999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5999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5999" b="0" i="0" u="none" strike="noStrike" spc="-420">
                <a:solidFill>
                  <a:srgbClr val="2C2B3C"/>
                </a:solidFill>
                <a:ea typeface="SB AggroOTF Medium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86800" y="7607300"/>
            <a:ext cx="5562600" cy="749300"/>
          </a:xfrm>
          <a:prstGeom prst="rect">
            <a:avLst/>
          </a:prstGeom>
          <a:effectLst>
            <a:outerShdw dist="39077" dir="1680000">
              <a:srgbClr val="000000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프리미엄</a:t>
            </a:r>
            <a:r>
              <a:rPr lang="en-US" sz="4000" b="0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만족도</a:t>
            </a:r>
            <a:r>
              <a:rPr lang="en-US" sz="4000" b="0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조사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5359400"/>
            <a:ext cx="6489700" cy="5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7289800"/>
            <a:ext cx="64897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526000" y="5715000"/>
            <a:ext cx="5880100" cy="30353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AI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기능까지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무제한으로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쓰니까</a:t>
            </a:r>
            <a:b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</a:b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평소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속도가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확실히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빨라졌어요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92600" y="9702800"/>
            <a:ext cx="4318000" cy="2298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221200" y="10045700"/>
            <a:ext cx="3873500" cy="1612900"/>
          </a:xfrm>
          <a:prstGeom prst="rect">
            <a:avLst/>
          </a:prstGeom>
          <a:effectLst>
            <a:outerShdw dist="45590" dir="1680000">
              <a:srgbClr val="000000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프리미엄은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가성비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최고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!!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423168">
            <a:off x="1866900" y="965200"/>
            <a:ext cx="1765300" cy="176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818600" y="10160000"/>
            <a:ext cx="1803400" cy="1803400"/>
          </a:xfrm>
          <a:prstGeom prst="rect">
            <a:avLst/>
          </a:prstGeom>
        </p:spPr>
      </p:pic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800100" y="3784600"/>
          <a:ext cx="7268744" cy="8211805"/>
        </p:xfrm>
        <a:graphic>
          <a:graphicData uri="http://schemas.openxmlformats.org/drawingml/2006/table">
            <a:tbl>
              <a:tblPr/>
              <a:tblGrid>
                <a:gridCol w="141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67" b="0" i="0" u="none" strike="noStrike">
                          <a:solidFill>
                            <a:srgbClr val="FFFFFF"/>
                          </a:solidFill>
                          <a:ea typeface="SB AggroOTF Medium"/>
                        </a:rPr>
                        <a:t>서비스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" sz="2367" b="0" i="0" u="none" strike="noStrike">
                          <a:solidFill>
                            <a:srgbClr val="FFFFFF"/>
                          </a:solidFill>
                          <a:ea typeface="SB AggroOTF Medium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67" b="0" i="0" u="none" strike="noStrike">
                          <a:solidFill>
                            <a:srgbClr val="FFFFFF"/>
                          </a:solidFill>
                          <a:ea typeface="SB AggroOTF Medium"/>
                        </a:rPr>
                        <a:t>무료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67" b="0" i="0" u="none" strike="noStrike">
                          <a:solidFill>
                            <a:srgbClr val="FFFFFF"/>
                          </a:solidFill>
                          <a:ea typeface="SB AggroOTF Medium"/>
                        </a:rPr>
                        <a:t>유료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67" b="0" i="0" u="none" strike="noStrike">
                          <a:solidFill>
                            <a:srgbClr val="FFFFFF"/>
                          </a:solidFill>
                          <a:ea typeface="SB AggroOTF Medium"/>
                        </a:rPr>
                        <a:t>비고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10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저장용량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10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제한있음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10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무제한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10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장기</a:t>
                      </a:r>
                      <a:r>
                        <a:rPr lang="en-US" sz="2210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10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학습에</a:t>
                      </a:r>
                      <a:r>
                        <a:rPr lang="en-US" sz="2210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10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필수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2" b="0" i="0" u="none" strike="noStrike">
                          <a:solidFill>
                            <a:srgbClr val="595959"/>
                          </a:solidFill>
                          <a:latin typeface="SB AggroOTF Medium"/>
                        </a:rPr>
                        <a:t>AI</a:t>
                      </a:r>
                      <a:r>
                        <a:rPr lang="ko-KR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요약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일반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AI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고급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AI</a:t>
                      </a: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시간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절약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효과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큼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결과물의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퀄리티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차이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2" b="0" i="0" u="none" strike="noStrike">
                          <a:solidFill>
                            <a:srgbClr val="595959"/>
                          </a:solidFill>
                          <a:latin typeface="SB AggroOTF Medium"/>
                        </a:rPr>
                        <a:t>AI</a:t>
                      </a:r>
                      <a:r>
                        <a:rPr lang="ko-KR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퀴즈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하루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생성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무제한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퀴즈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생성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시험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대비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특화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더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다양한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피드백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자료</a:t>
                      </a:r>
                      <a:r>
                        <a:rPr lang="en-US" sz="2202" b="0" i="0" u="none" strike="noStrike">
                          <a:solidFill>
                            <a:srgbClr val="595959"/>
                          </a:solidFill>
                          <a:latin typeface="SB AggroOTF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제한있음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무제한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팀플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/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재사용에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유용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광고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광고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일부포함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광고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집중력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향상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진행속도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향상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3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595959"/>
                          </a:solidFill>
                          <a:ea typeface="SB AggroOTF Medium"/>
                        </a:rPr>
                        <a:t>로드맵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일부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제공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전체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FC5230"/>
                          </a:solidFill>
                          <a:ea typeface="SB AggroOTF Medium"/>
                        </a:rPr>
                        <a:t>제공</a:t>
                      </a:r>
                      <a:r>
                        <a:rPr lang="en-US" sz="2202" b="0" i="0" u="none" strike="noStrike">
                          <a:solidFill>
                            <a:srgbClr val="FC5230"/>
                          </a:solidFill>
                          <a:latin typeface="SB AggroOTF Medium"/>
                        </a:rPr>
                        <a:t>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취업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·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자격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준비</a:t>
                      </a:r>
                      <a:r>
                        <a:rPr lang="en-US" sz="2202" b="0" i="0" u="none" strike="noStrike">
                          <a:solidFill>
                            <a:srgbClr val="787878"/>
                          </a:solidFill>
                          <a:latin typeface="SB AggroOTF Medium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787878"/>
                          </a:solidFill>
                          <a:ea typeface="SB AggroOTF Medium"/>
                        </a:rPr>
                        <a:t>필수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alphaModFix amt="10000"/>
          </a:blip>
          <a:stretch>
            <a:fillRect/>
          </a:stretch>
        </p:blipFill>
        <p:spPr>
          <a:xfrm>
            <a:off x="8686800" y="8509000"/>
            <a:ext cx="6489700" cy="314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86800" y="8509000"/>
            <a:ext cx="6489700" cy="314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86800" y="8509000"/>
            <a:ext cx="6489700" cy="3149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925300" y="12065000"/>
            <a:ext cx="3670300" cy="241300"/>
          </a:xfrm>
          <a:prstGeom prst="rect">
            <a:avLst/>
          </a:prstGeom>
        </p:spPr>
        <p:txBody>
          <a:bodyPr lIns="0" tIns="16933" rIns="0" bIns="16933" rtlCol="0" anchor="ctr"/>
          <a:lstStyle/>
          <a:p>
            <a:pPr lvl="0" algn="ctr">
              <a:lnSpc>
                <a:spcPct val="99600"/>
              </a:lnSpc>
            </a:pP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비고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: </a:t>
            </a: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설문조사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결과를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바탕으로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제작된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1333" b="1" i="0" u="none" strike="noStrike" spc="-93" dirty="0">
                <a:solidFill>
                  <a:srgbClr val="2C2B3C"/>
                </a:solidFill>
                <a:ea typeface="SB AggroOTF Medium"/>
              </a:rPr>
              <a:t>그래프</a:t>
            </a:r>
            <a:r>
              <a:rPr lang="en-US" sz="1333" b="1" i="0" u="none" strike="noStrike" spc="-93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1333" b="1" i="0" u="none" strike="noStrike" spc="-93" dirty="0" smtClean="0">
                <a:solidFill>
                  <a:srgbClr val="2C2B3C"/>
                </a:solidFill>
                <a:ea typeface="SB AggroOTF Medium"/>
              </a:rPr>
              <a:t>입니다</a:t>
            </a:r>
            <a:endParaRPr lang="ko-KR" sz="1333" b="1" i="0" u="none" strike="noStrike" spc="-93" dirty="0">
              <a:solidFill>
                <a:srgbClr val="2C2B3C"/>
              </a:solidFill>
              <a:ea typeface="SB AggroOTF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668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3746500"/>
            <a:ext cx="7264400" cy="825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3746500"/>
            <a:ext cx="7264400" cy="825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686800" y="5689600"/>
            <a:ext cx="6591300" cy="12954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기업들과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제휴를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맺어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회사와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간접적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커뮤니케이션을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통해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상세한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정보와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정보의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퀄리티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(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품질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)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향상을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기대할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6000" y="4127500"/>
            <a:ext cx="8864600" cy="1066800"/>
          </a:xfrm>
          <a:prstGeom prst="rect">
            <a:avLst/>
          </a:prstGeom>
          <a:effectLst>
            <a:outerShdw dist="58615" dir="1680000">
              <a:srgbClr val="000000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기업</a:t>
            </a:r>
            <a:r>
              <a:rPr lang="en-US" sz="6000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제휴</a:t>
            </a:r>
            <a:r>
              <a:rPr lang="en-US" sz="6000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패키지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5359400"/>
            <a:ext cx="64897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7289800"/>
            <a:ext cx="6489700" cy="5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542115">
            <a:off x="1993900" y="787400"/>
            <a:ext cx="1968500" cy="196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1400" y="4013200"/>
            <a:ext cx="3200400" cy="3619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1400" y="8102600"/>
            <a:ext cx="3200400" cy="361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5500" y="4013200"/>
            <a:ext cx="3200400" cy="361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5500" y="8102600"/>
            <a:ext cx="3200400" cy="361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43100" y="4114800"/>
            <a:ext cx="1409700" cy="140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4500" y="4114800"/>
            <a:ext cx="14097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3100" y="8267700"/>
            <a:ext cx="1409700" cy="140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24500" y="8267700"/>
            <a:ext cx="1409700" cy="1409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52500" y="5829300"/>
            <a:ext cx="3378200" cy="1536700"/>
          </a:xfrm>
          <a:prstGeom prst="rect">
            <a:avLst/>
          </a:prstGeom>
          <a:effectLst>
            <a:outerShdw dist="45590" dir="1680000">
              <a:srgbClr val="000000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기업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  </a:t>
            </a:r>
          </a:p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맞춤형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문제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2500" y="9918700"/>
            <a:ext cx="3378200" cy="1536700"/>
          </a:xfrm>
          <a:prstGeom prst="rect">
            <a:avLst/>
          </a:prstGeom>
          <a:effectLst>
            <a:outerShdw dist="45590" dir="1680000">
              <a:srgbClr val="000000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채용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후</a:t>
            </a:r>
          </a:p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인계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서비스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6600" y="5829300"/>
            <a:ext cx="3378200" cy="1536700"/>
          </a:xfrm>
          <a:prstGeom prst="rect">
            <a:avLst/>
          </a:prstGeom>
          <a:effectLst>
            <a:outerShdw dist="45590" dir="1680000">
              <a:srgbClr val="000000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en" sz="4666" b="0" i="0" u="none" strike="noStrike" spc="-327">
                <a:solidFill>
                  <a:srgbClr val="2C2B3C"/>
                </a:solidFill>
                <a:ea typeface="SB AggroOTF Medium"/>
              </a:rPr>
              <a:t>브랜드</a:t>
            </a:r>
          </a:p>
          <a:p>
            <a:pPr lvl="0" algn="ctr">
              <a:lnSpc>
                <a:spcPct val="99600"/>
              </a:lnSpc>
            </a:pPr>
            <a:r>
              <a:rPr lang="en" sz="4666" b="0" i="0" u="none" strike="noStrike" spc="-327">
                <a:solidFill>
                  <a:srgbClr val="2C2B3C"/>
                </a:solidFill>
                <a:ea typeface="SB AggroOTF Medium"/>
              </a:rPr>
              <a:t>노출화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46600" y="9918700"/>
            <a:ext cx="3378200" cy="1536700"/>
          </a:xfrm>
          <a:prstGeom prst="rect">
            <a:avLst/>
          </a:prstGeom>
          <a:effectLst>
            <a:outerShdw dist="45590" dir="1680000">
              <a:srgbClr val="000000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데이터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리포트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제공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86800" y="7620000"/>
            <a:ext cx="5562600" cy="723900"/>
          </a:xfrm>
          <a:prstGeom prst="rect">
            <a:avLst/>
          </a:prstGeom>
          <a:effectLst>
            <a:outerShdw dist="39077" dir="1680000">
              <a:srgbClr val="000000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프로세스</a:t>
            </a:r>
            <a:r>
              <a:rPr lang="en-US" sz="4000" b="0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단계별</a:t>
            </a:r>
            <a:r>
              <a:rPr lang="en-US" sz="4000" b="0" i="0" u="none" strike="noStrike" spc="-28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 spc="-280">
                <a:solidFill>
                  <a:srgbClr val="2C2B3C"/>
                </a:solidFill>
                <a:ea typeface="SB AggroOTF Medium"/>
              </a:rPr>
              <a:t>정리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005300" y="11696700"/>
            <a:ext cx="6743700" cy="596900"/>
          </a:xfrm>
          <a:prstGeom prst="rect">
            <a:avLst/>
          </a:prstGeom>
          <a:effectLst>
            <a:outerShdw dist="32564" dir="1680000">
              <a:srgbClr val="000000">
                <a:alpha val="40000"/>
              </a:srgbClr>
            </a:outerShdw>
          </a:effectLst>
        </p:spPr>
        <p:txBody>
          <a:bodyPr lIns="0" tIns="42333" rIns="0" bIns="42333" rtlCol="0" anchor="ctr"/>
          <a:lstStyle/>
          <a:p>
            <a:pPr lvl="0" algn="ctr">
              <a:lnSpc>
                <a:spcPct val="99600"/>
              </a:lnSpc>
            </a:pPr>
            <a:r>
              <a:rPr lang="ko-KR" sz="3333" b="1" i="0" u="none" strike="noStrike" spc="-233">
                <a:solidFill>
                  <a:srgbClr val="2C2B3C"/>
                </a:solidFill>
                <a:ea typeface="SB AggroOTF Medium"/>
              </a:rPr>
              <a:t>기업의</a:t>
            </a:r>
            <a:r>
              <a:rPr lang="en-US" sz="3333" b="1" i="0" u="none" strike="noStrike" spc="-23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1" i="0" u="none" strike="noStrike" spc="-233">
                <a:solidFill>
                  <a:srgbClr val="2C2B3C"/>
                </a:solidFill>
                <a:ea typeface="SB AggroOTF Medium"/>
              </a:rPr>
              <a:t>협업</a:t>
            </a:r>
            <a:r>
              <a:rPr lang="en-US" sz="3333" b="1" i="0" u="none" strike="noStrike" spc="-23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1" i="0" u="none" strike="noStrike" spc="-233">
                <a:solidFill>
                  <a:srgbClr val="2C2B3C"/>
                </a:solidFill>
                <a:ea typeface="SB AggroOTF Medium"/>
              </a:rPr>
              <a:t>시</a:t>
            </a:r>
            <a:r>
              <a:rPr lang="en-US" sz="3333" b="1" i="0" u="none" strike="noStrike" spc="-23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1" i="0" u="none" strike="noStrike" spc="-233">
                <a:solidFill>
                  <a:srgbClr val="2C2B3C"/>
                </a:solidFill>
                <a:ea typeface="SB AggroOTF Medium"/>
              </a:rPr>
              <a:t>발생하는</a:t>
            </a:r>
            <a:r>
              <a:rPr lang="en-US" sz="3333" b="1" i="0" u="none" strike="noStrike" spc="-23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333" b="1" i="0" u="none" strike="noStrike" spc="-233">
                <a:solidFill>
                  <a:srgbClr val="2C2B3C"/>
                </a:solidFill>
                <a:ea typeface="SB AggroOTF Medium"/>
              </a:rPr>
              <a:t>수익성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86800" y="8623300"/>
            <a:ext cx="6591300" cy="30734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l">
              <a:lnSpc>
                <a:spcPct val="7885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</a:p>
          <a:p>
            <a:pPr lvl="0" algn="l">
              <a:lnSpc>
                <a:spcPct val="7885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맞춤형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모델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세팅</a:t>
            </a:r>
          </a:p>
          <a:p>
            <a:pPr lvl="0" algn="l">
              <a:lnSpc>
                <a:spcPct val="7885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브랜드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노출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페이지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  <a:p>
            <a:pPr lvl="0" algn="l">
              <a:lnSpc>
                <a:spcPct val="7885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채용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연계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운영</a:t>
            </a:r>
          </a:p>
          <a:p>
            <a:pPr lvl="0" algn="l">
              <a:lnSpc>
                <a:spcPct val="7885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데이터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보고서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436600" y="8420100"/>
            <a:ext cx="1308100" cy="469900"/>
          </a:xfrm>
          <a:prstGeom prst="rect">
            <a:avLst/>
          </a:prstGeom>
          <a:effectLst>
            <a:outerShdw dist="26051" dir="1680000">
              <a:srgbClr val="000000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" sz="2666" b="1" i="0" u="none" strike="noStrike" spc="-187">
                <a:solidFill>
                  <a:srgbClr val="2C2B3C"/>
                </a:solidFill>
                <a:ea typeface="SB AggroOTF Medium"/>
              </a:rPr>
              <a:t>진행순서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25500" y="8966200"/>
            <a:ext cx="1028700" cy="2501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>
            <a:alphaModFix amt="10000"/>
          </a:blip>
          <a:stretch>
            <a:fillRect/>
          </a:stretch>
        </p:blipFill>
        <p:spPr>
          <a:xfrm>
            <a:off x="17068800" y="4356100"/>
            <a:ext cx="6616700" cy="7124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068800" y="4356100"/>
            <a:ext cx="6616700" cy="7124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68800" y="4356100"/>
            <a:ext cx="6616700" cy="712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00600" y="5892800"/>
            <a:ext cx="5930900" cy="29718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프로젝트의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팀원들과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향후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목표계획에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대해서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알려드릴게요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29200" y="6146800"/>
            <a:ext cx="5486400" cy="2349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프로젝트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대팡의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프레젠테이션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순서를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알려드릴게요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17700"/>
            <a:ext cx="11811000" cy="10668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6300" y="6591300"/>
            <a:ext cx="4445000" cy="454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600" y="6591300"/>
            <a:ext cx="4445000" cy="454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591300"/>
            <a:ext cx="4445000" cy="4546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17600" y="6870700"/>
            <a:ext cx="4038600" cy="2921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프로젝트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총괄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프론트앤드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프로젝트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발표자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PPT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10300" y="6870700"/>
            <a:ext cx="4038600" cy="37338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백엔드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프로젝트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유지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보수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프로젝트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버그픽스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데이터베이스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관리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배포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03000" y="6870700"/>
            <a:ext cx="4038600" cy="29210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프론트앤드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PPT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제작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도움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서비스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실행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피드백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666" b="0" i="0" u="none" strike="noStrike">
              <a:solidFill>
                <a:srgbClr val="2C2B3C"/>
              </a:solidFill>
              <a:ea typeface="SB AggroOTF Medium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디자인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수정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927600"/>
            <a:ext cx="44450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000" y="4927600"/>
            <a:ext cx="44450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4400" y="4927600"/>
            <a:ext cx="4445000" cy="1155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12900" y="5092700"/>
            <a:ext cx="31369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팀장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신민수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92900" y="5092700"/>
            <a:ext cx="31750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팀원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김민식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98300" y="5092700"/>
            <a:ext cx="31750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팀원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이준환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21700" y="9867900"/>
            <a:ext cx="2552700" cy="255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84700" y="5092700"/>
            <a:ext cx="6197600" cy="4749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500600" y="6108700"/>
            <a:ext cx="5930900" cy="22606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프로젝트를</a:t>
            </a:r>
            <a:b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</a:b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제작하는데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참여한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팀원들을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소개할게요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0800" y="3683000"/>
            <a:ext cx="1333500" cy="1333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18400" y="3683000"/>
            <a:ext cx="1346200" cy="134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98400" y="3708400"/>
            <a:ext cx="1257300" cy="1257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0092378">
            <a:off x="1866900" y="1016000"/>
            <a:ext cx="2108200" cy="210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500" y="3771900"/>
            <a:ext cx="7264400" cy="381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16100" y="4686300"/>
            <a:ext cx="5359400" cy="16891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개념에서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몇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틀렸는지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보기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유형에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약한지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시간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오래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걸린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무엇인지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스타일이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어려운지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7700" y="8140700"/>
            <a:ext cx="7035800" cy="3810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572500" y="9131300"/>
            <a:ext cx="7569200" cy="12827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정답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/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오답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여부를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구별하여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저장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오답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키워드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추출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틀린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공통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개념을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클러스터링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(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묶기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4700" y="4622800"/>
            <a:ext cx="6197600" cy="520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00600" y="5410200"/>
            <a:ext cx="5930900" cy="37084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해당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기능이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추가되면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사용자가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어느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부분에서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약한지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 spc="-140" dirty="0" err="1" smtClean="0">
                <a:solidFill>
                  <a:srgbClr val="2C2B3C"/>
                </a:solidFill>
                <a:ea typeface="SB AggroOTF Medium"/>
              </a:rPr>
              <a:t>알게되고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집중적으로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할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 dirty="0">
                <a:solidFill>
                  <a:srgbClr val="2C2B3C"/>
                </a:solidFill>
                <a:ea typeface="SB AggroOTF Medium"/>
              </a:rPr>
              <a:t>있겠구나</a:t>
            </a:r>
            <a:r>
              <a:rPr lang="en-US" sz="4666" b="0" i="0" u="none" strike="noStrike" spc="-140" dirty="0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323300" y="9918700"/>
            <a:ext cx="2387600" cy="238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803400" y="3975100"/>
            <a:ext cx="6261100" cy="711200"/>
          </a:xfrm>
          <a:prstGeom prst="rect">
            <a:avLst/>
          </a:prstGeom>
          <a:effectLst>
            <a:outerShdw dist="39077" dir="1680000">
              <a:srgbClr val="2C2B3C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사용자의</a:t>
            </a: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약점</a:t>
            </a: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72500" y="8369300"/>
            <a:ext cx="6502400" cy="711200"/>
          </a:xfrm>
          <a:prstGeom prst="rect">
            <a:avLst/>
          </a:prstGeom>
          <a:effectLst>
            <a:outerShdw dist="39077" dir="1680000">
              <a:srgbClr val="2C2B3C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2C2B3C"/>
                </a:solidFill>
                <a:latin typeface="SB AggroOTF Medium"/>
              </a:rPr>
              <a:t>AI </a:t>
            </a:r>
            <a:r>
              <a:rPr lang="ko-KR" sz="4000" b="0" i="0" u="none" strike="noStrike">
                <a:solidFill>
                  <a:srgbClr val="2C2B3C"/>
                </a:solidFill>
                <a:ea typeface="SB AggroOTF Medium"/>
              </a:rPr>
              <a:t>오답</a:t>
            </a:r>
            <a:r>
              <a:rPr lang="en-US" sz="4000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000" b="0" i="0" u="none" strike="noStrike">
                <a:solidFill>
                  <a:srgbClr val="2C2B3C"/>
                </a:solidFill>
                <a:ea typeface="SB AggroOTF Medium"/>
              </a:rPr>
              <a:t>노트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0900" y="3771900"/>
            <a:ext cx="3543300" cy="354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54300" y="8140700"/>
            <a:ext cx="3810000" cy="3810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43400" y="9779000"/>
            <a:ext cx="4318000" cy="1676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7894300" y="10160000"/>
            <a:ext cx="27940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기대된다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9800000">
            <a:off x="2006600" y="1130300"/>
            <a:ext cx="1968500" cy="1968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8534400" y="10706100"/>
            <a:ext cx="7569200" cy="8763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부분을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집중적으로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공략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3400" y="6527800"/>
            <a:ext cx="7569200" cy="8763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약점을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어느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부분에서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알려줌니다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43100"/>
            <a:ext cx="11811000" cy="10414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3467100"/>
            <a:ext cx="8102600" cy="381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67500" y="4648200"/>
            <a:ext cx="7734300" cy="20955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직무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난이도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스타일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질문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답변의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강점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/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실제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면접하는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느낌을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받도록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질문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→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피드백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반복하는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구조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완성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300" y="8140700"/>
            <a:ext cx="7607300" cy="3810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267700" y="9169400"/>
            <a:ext cx="7137400" cy="25019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틀린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분석하여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개념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중심의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피드백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제공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틀린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후속형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난이도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조절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및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선택지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약한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키워드를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기반으로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“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다음에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”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추천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4700" y="4622800"/>
            <a:ext cx="6197600" cy="520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00600" y="5384800"/>
            <a:ext cx="5930900" cy="36830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해당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기능이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추가되면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사용자가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어느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부분에서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약한지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알게되고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집중적으로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공부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할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140">
                <a:solidFill>
                  <a:srgbClr val="2C2B3C"/>
                </a:solidFill>
                <a:ea typeface="SB AggroOTF Medium"/>
              </a:rPr>
              <a:t>있겠구나</a:t>
            </a:r>
            <a:r>
              <a:rPr lang="en-US" sz="4666" b="0" i="0" u="none" strike="noStrike" spc="-140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7500" y="3810000"/>
            <a:ext cx="6261100" cy="711200"/>
          </a:xfrm>
          <a:prstGeom prst="rect">
            <a:avLst/>
          </a:prstGeom>
          <a:effectLst>
            <a:outerShdw dist="39077" dir="1680000">
              <a:srgbClr val="2C2B3C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AI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기반</a:t>
            </a: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실전형</a:t>
            </a: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면접</a:t>
            </a:r>
            <a:r>
              <a:rPr lang="en-US" sz="3999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3999" b="0" i="0" u="none" strike="noStrike">
                <a:solidFill>
                  <a:srgbClr val="2C2B3C"/>
                </a:solidFill>
                <a:ea typeface="SB AggroOTF Medium"/>
              </a:rPr>
              <a:t>연습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67700" y="8420100"/>
            <a:ext cx="6502400" cy="711200"/>
          </a:xfrm>
          <a:prstGeom prst="rect">
            <a:avLst/>
          </a:prstGeom>
          <a:effectLst>
            <a:outerShdw dist="39077" dir="1680000">
              <a:srgbClr val="2C2B3C">
                <a:alpha val="40000"/>
              </a:srgbClr>
            </a:outerShdw>
          </a:effectLst>
        </p:spPr>
        <p:txBody>
          <a:bodyPr lIns="0" tIns="50800" rIns="0" bIns="5080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000" b="0" i="0" u="none" strike="noStrike">
                <a:solidFill>
                  <a:srgbClr val="2C2B3C"/>
                </a:solidFill>
                <a:latin typeface="SB AggroOTF Medium"/>
              </a:rPr>
              <a:t> &amp; </a:t>
            </a:r>
            <a:r>
              <a:rPr lang="ko-KR" sz="4000" b="0" i="0" u="none" strike="noStrike">
                <a:solidFill>
                  <a:srgbClr val="2C2B3C"/>
                </a:solidFill>
                <a:ea typeface="SB AggroOTF Medium"/>
              </a:rPr>
              <a:t>면접몬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43400" y="9779000"/>
            <a:ext cx="4318000" cy="1676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348200" y="10198100"/>
            <a:ext cx="40640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좋은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생각이야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!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1300" y="2692400"/>
            <a:ext cx="4267200" cy="4356100"/>
          </a:xfrm>
          <a:prstGeom prst="rect">
            <a:avLst/>
          </a:prstGeom>
          <a:effectLst>
            <a:outerShdw blurRad="170493" dist="196722" dir="1680000">
              <a:srgbClr val="000000">
                <a:alpha val="65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6223000"/>
            <a:ext cx="2628900" cy="1257300"/>
          </a:xfrm>
          <a:prstGeom prst="rect">
            <a:avLst/>
          </a:prstGeom>
          <a:effectLst>
            <a:outerShdw dist="102121" dir="1680000">
              <a:srgbClr val="2C2B3C">
                <a:alpha val="53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49700" y="8013700"/>
            <a:ext cx="4267200" cy="4356100"/>
          </a:xfrm>
          <a:prstGeom prst="rect">
            <a:avLst/>
          </a:prstGeom>
          <a:effectLst>
            <a:outerShdw blurRad="170493" dist="196722" dir="1680000">
              <a:srgbClr val="000000">
                <a:alpha val="65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2800" y="9410700"/>
            <a:ext cx="1295400" cy="129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300" y="8343900"/>
            <a:ext cx="3429000" cy="3429000"/>
          </a:xfrm>
          <a:prstGeom prst="rect">
            <a:avLst/>
          </a:prstGeom>
          <a:effectLst>
            <a:outerShdw blurRad="137017" dist="131747" dir="1800000">
              <a:srgbClr val="000000">
                <a:alpha val="50000"/>
              </a:srgbClr>
            </a:outerShdw>
          </a:effectLst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297900" y="9906000"/>
            <a:ext cx="2603500" cy="2603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0399701">
            <a:off x="1955800" y="596900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9591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3225800"/>
            <a:ext cx="10744200" cy="927100"/>
          </a:xfrm>
          <a:prstGeom prst="rect">
            <a:avLst/>
          </a:prstGeom>
          <a:effectLst>
            <a:outerShdw dist="45806" dir="1680000">
              <a:srgbClr val="000000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03200" y="9258300"/>
            <a:ext cx="15989300" cy="1663700"/>
          </a:xfrm>
          <a:prstGeom prst="rect">
            <a:avLst/>
          </a:prstGeom>
          <a:effectLst>
            <a:outerShdw dist="91179" dir="1680000">
              <a:srgbClr val="2C2B3C">
                <a:alpha val="40000"/>
              </a:srgbClr>
            </a:outerShdw>
          </a:effectLst>
        </p:spPr>
        <p:txBody>
          <a:bodyPr lIns="0" tIns="118533" rIns="0" bIns="118533" rtlCol="0" anchor="ctr"/>
          <a:lstStyle/>
          <a:p>
            <a:pPr lvl="0" algn="ctr">
              <a:lnSpc>
                <a:spcPct val="99600"/>
              </a:lnSpc>
            </a:pP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필기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9333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9333" b="0" i="0" u="none" strike="noStrike">
                <a:solidFill>
                  <a:srgbClr val="2C2B3C"/>
                </a:solidFill>
                <a:ea typeface="SB AggroOTF Medium"/>
              </a:rPr>
              <a:t>한곳에서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483100"/>
            <a:ext cx="14312900" cy="5537200"/>
          </a:xfrm>
          <a:prstGeom prst="rect">
            <a:avLst/>
          </a:prstGeom>
          <a:effectLst>
            <a:outerShdw dist="234462" dir="1680000">
              <a:srgbClr val="2C2B3C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45408">
            <a:off x="1066800" y="1511300"/>
            <a:ext cx="2120900" cy="2120900"/>
          </a:xfrm>
          <a:prstGeom prst="rect">
            <a:avLst/>
          </a:prstGeom>
          <a:effectLst>
            <a:outerShdw blurRad="84981" dist="163425" dir="168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4000500"/>
            <a:ext cx="7620000" cy="7620000"/>
          </a:xfrm>
          <a:prstGeom prst="rect">
            <a:avLst/>
          </a:prstGeom>
          <a:effectLst>
            <a:outerShdw blurRad="304698" dist="292978" dir="18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868900" y="11239500"/>
            <a:ext cx="5003800" cy="749300"/>
          </a:xfrm>
          <a:prstGeom prst="rect">
            <a:avLst/>
          </a:prstGeom>
          <a:effectLst>
            <a:outerShdw dist="37225" dir="1800000">
              <a:srgbClr val="000000">
                <a:alpha val="40000"/>
              </a:srgbClr>
            </a:outerShdw>
          </a:effectLst>
        </p:spPr>
        <p:txBody>
          <a:bodyPr lIns="0" tIns="51170" rIns="0" bIns="51170" rtlCol="0" anchor="ctr"/>
          <a:lstStyle/>
          <a:p>
            <a:pPr lvl="0" algn="ctr">
              <a:lnSpc>
                <a:spcPct val="99600"/>
              </a:lnSpc>
            </a:pPr>
            <a:r>
              <a:rPr lang="ko-KR" sz="3810" b="0" i="0" u="none" strike="noStrike" spc="762">
                <a:solidFill>
                  <a:srgbClr val="2C2B3C"/>
                </a:solidFill>
                <a:ea typeface="SB AggroOTF Bold"/>
              </a:rPr>
              <a:t>대표</a:t>
            </a:r>
            <a:r>
              <a:rPr lang="en-US" sz="3810" b="0" i="0" u="none" strike="noStrike" spc="762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3810" b="0" i="0" u="none" strike="noStrike" spc="762">
                <a:solidFill>
                  <a:srgbClr val="2C2B3C"/>
                </a:solidFill>
                <a:ea typeface="SB AggroOTF Bold"/>
              </a:rPr>
              <a:t>아이콘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6350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700" y="10769600"/>
            <a:ext cx="2400300" cy="2400300"/>
          </a:xfrm>
          <a:prstGeom prst="rect">
            <a:avLst/>
          </a:prstGeom>
          <a:effectLst>
            <a:outerShdw blurRad="96113" dist="166350" dir="1860000">
              <a:srgbClr val="000000">
                <a:alpha val="4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29200" y="6184900"/>
            <a:ext cx="5575300" cy="22479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프로젝트를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생각하고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만들게된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이유를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알려드릴게요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9685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0766">
            <a:off x="1358900" y="152400"/>
            <a:ext cx="2654300" cy="265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9900" y="3860800"/>
            <a:ext cx="13081000" cy="7937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대학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시절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시험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공부와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취업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준비를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동시에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하다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보니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관리하는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데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어려움이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많았습니다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처음에는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자료가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적어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쉽게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찾을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있었지만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시간이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지나면서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sng" strike="noStrike">
                <a:solidFill>
                  <a:srgbClr val="2C2B3C"/>
                </a:solidFill>
                <a:ea typeface="SB AggroOTF Medium"/>
              </a:rPr>
              <a:t>필요할</a:t>
            </a:r>
            <a:r>
              <a:rPr lang="en-US" sz="4666" b="0" i="0" u="sng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sng" strike="noStrike">
                <a:solidFill>
                  <a:srgbClr val="2C2B3C"/>
                </a:solidFill>
                <a:ea typeface="SB AggroOTF Medium"/>
              </a:rPr>
              <a:t>때</a:t>
            </a:r>
            <a:r>
              <a:rPr lang="en-US" sz="4666" b="0" i="0" u="sng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sng" strike="noStrike">
                <a:solidFill>
                  <a:srgbClr val="2C2B3C"/>
                </a:solidFill>
                <a:ea typeface="SB AggroOTF Medium"/>
              </a:rPr>
              <a:t>원하는</a:t>
            </a:r>
            <a:r>
              <a:rPr lang="en-US" sz="4666" b="0" i="0" u="sng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sng" strike="noStrike">
                <a:solidFill>
                  <a:srgbClr val="2C2B3C"/>
                </a:solidFill>
                <a:ea typeface="SB AggroOTF Medium"/>
              </a:rPr>
              <a:t>자료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찾는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데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많은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시간이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걸렸습니다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그때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'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왜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공부와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취업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준비를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따로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D94925"/>
                </a:solidFill>
                <a:ea typeface="SB AggroOTF Medium"/>
              </a:rPr>
              <a:t>해야할까</a:t>
            </a:r>
            <a:r>
              <a:rPr lang="en-US" sz="4666" b="0" i="0" u="none" strike="noStrike">
                <a:solidFill>
                  <a:srgbClr val="D94925"/>
                </a:solidFill>
                <a:latin typeface="SB AggroOTF Medium"/>
              </a:rPr>
              <a:t>?'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라는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생각이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들었고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대학생들이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학습과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취업을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동시에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관리할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있는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플랫폼을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만들기로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결심하게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되었습니다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30800" y="5816600"/>
            <a:ext cx="5283200" cy="30607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학습과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취업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준비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마리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토끼를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어떻게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잡을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있을까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?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29100" y="4330700"/>
            <a:ext cx="14478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9500" y="10071100"/>
            <a:ext cx="2209800" cy="220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29200" y="6184900"/>
            <a:ext cx="5486400" cy="22733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현재의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문제점과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그에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맞는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해결책을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설명드릴게요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3068300"/>
          </a:xfrm>
          <a:prstGeom prst="rect">
            <a:avLst/>
          </a:prstGeom>
          <a:effectLst>
            <a:outerShdw blurRad="522697" dist="201037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76393">
            <a:off x="1231900" y="495300"/>
            <a:ext cx="2501900" cy="250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700" y="3771900"/>
            <a:ext cx="7264400" cy="401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3771900"/>
            <a:ext cx="7264400" cy="401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700" y="8013700"/>
            <a:ext cx="7264400" cy="401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8013700"/>
            <a:ext cx="7264400" cy="4013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08100" y="10071100"/>
            <a:ext cx="6362700" cy="15367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학업과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취업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준비를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동시에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하며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시간</a:t>
            </a:r>
            <a:r>
              <a:rPr lang="en-US" sz="4666" b="0" i="0" u="none" strike="noStrike" spc="-327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분배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어려움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77300" y="5905500"/>
            <a:ext cx="6438900" cy="15367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여러</a:t>
            </a:r>
            <a:r>
              <a:rPr lang="en-US" sz="4666" b="0" i="0" u="none" strike="noStrike" spc="-327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곳에</a:t>
            </a:r>
            <a:r>
              <a:rPr lang="en-US" sz="4666" b="0" i="0" u="none" strike="noStrike" spc="-327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저장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되어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필요한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빠르게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찾기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어려움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77300" y="10071100"/>
            <a:ext cx="6362700" cy="15367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여러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앱과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플랫폼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사용으로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학습</a:t>
            </a:r>
            <a:r>
              <a:rPr lang="en-US" sz="4666" b="0" i="0" u="none" strike="noStrike" spc="-327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FC5230"/>
                </a:solidFill>
                <a:ea typeface="SB AggroOTF Medium"/>
              </a:rPr>
              <a:t>흐름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이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끊기는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문제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830800" y="6172200"/>
            <a:ext cx="5283200" cy="2349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자료가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너무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많아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..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방법이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우리에겐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필요해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89400" y="4025900"/>
            <a:ext cx="17526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2200" y="10071100"/>
            <a:ext cx="2209800" cy="220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7900" y="3873500"/>
            <a:ext cx="1790700" cy="179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08100" y="5905500"/>
            <a:ext cx="6362700" cy="15367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자료가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많아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en" sz="4666" b="0" i="0" u="none" strike="noStrike" spc="-327">
                <a:solidFill>
                  <a:srgbClr val="FC5230"/>
                </a:solidFill>
                <a:ea typeface="SB AggroOTF Medium"/>
              </a:rPr>
              <a:t>어디서부터</a:t>
            </a:r>
            <a:r>
              <a:rPr lang="en" sz="4666" b="0" i="0" u="none" strike="noStrike" spc="-327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시작해야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할지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 spc="-327">
                <a:solidFill>
                  <a:srgbClr val="2C2B3C"/>
                </a:solidFill>
                <a:ea typeface="SB AggroOTF Medium"/>
              </a:rPr>
              <a:t>혼란스러움</a:t>
            </a:r>
            <a:r>
              <a:rPr lang="en-US" sz="4666" b="0" i="0" u="none" strike="noStrike" spc="-327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87100" y="3873500"/>
            <a:ext cx="1790700" cy="179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7900" y="8229600"/>
            <a:ext cx="1790700" cy="179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87100" y="8229600"/>
            <a:ext cx="1790700" cy="179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40000">
            <a:off x="10477500" y="9055100"/>
            <a:ext cx="29972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3068300"/>
          </a:xfrm>
          <a:prstGeom prst="rect">
            <a:avLst/>
          </a:prstGeom>
          <a:effectLst>
            <a:outerShdw blurRad="522697" dist="201037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9558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700" y="3771900"/>
            <a:ext cx="7264400" cy="825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3771900"/>
            <a:ext cx="7264400" cy="825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89505">
            <a:off x="1371600" y="254000"/>
            <a:ext cx="2641600" cy="264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01100" y="10160000"/>
            <a:ext cx="2209800" cy="220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43400" y="9779000"/>
            <a:ext cx="4318000" cy="1676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640300" y="6210300"/>
            <a:ext cx="5803900" cy="22479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덕분에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앞으로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보관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공유하고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공부하는데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편해졌어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64100" y="10160000"/>
            <a:ext cx="3632200" cy="8255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정말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유용해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61400" y="5638800"/>
            <a:ext cx="6743700" cy="17018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플랫폼은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필기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등을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곳에서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관리하여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효율적으로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공부를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진행하는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학생들이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취업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준비를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동시에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진행할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있도록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지원합니다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1400" y="8039100"/>
            <a:ext cx="6743700" cy="33274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관리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: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필기와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요약을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쉽게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작성하고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퀴즈로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복습할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도구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: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취업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준비와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학습을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위한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자동화된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피드백과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진행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추적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/>
              <a:t/>
            </a:r>
            <a:br>
              <a:rPr/>
            </a:b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협업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지원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: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많은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사람과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함께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공유하고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협력할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있는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기능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00" y="3771900"/>
            <a:ext cx="7264400" cy="8255000"/>
          </a:xfrm>
          <a:prstGeom prst="rect">
            <a:avLst/>
          </a:prstGeom>
          <a:effectLst>
            <a:outerShdw blurRad="290750" dist="111827" dir="1800000">
              <a:srgbClr val="000000">
                <a:alpha val="5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8737600" y="4152900"/>
            <a:ext cx="6489700" cy="1066800"/>
          </a:xfrm>
          <a:prstGeom prst="rect">
            <a:avLst/>
          </a:prstGeom>
          <a:effectLst>
            <a:outerShdw dist="58615" dir="1680000">
              <a:srgbClr val="2C2B3C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6000" b="0" i="0" u="none" strike="noStrike" spc="-42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6000" b="0" i="0" u="none" strike="noStrike" spc="-420">
                <a:solidFill>
                  <a:srgbClr val="2C2B3C"/>
                </a:solidFill>
                <a:ea typeface="SB AggroOTF Medium"/>
              </a:rPr>
              <a:t>프로젝트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37600" y="5384800"/>
            <a:ext cx="6489700" cy="5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37600" y="7454900"/>
            <a:ext cx="6489700" cy="5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64000" y="4089400"/>
            <a:ext cx="17526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822700"/>
            <a:ext cx="7175500" cy="89789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3733800"/>
            <a:ext cx="7175500" cy="90678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15621000" cy="11887200"/>
          </a:xfrm>
          <a:prstGeom prst="rect">
            <a:avLst/>
          </a:prstGeom>
          <a:effectLst>
            <a:outerShdw blurRad="475268" dist="182795" dir="18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19304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69600">
            <a:off x="1155700" y="25400"/>
            <a:ext cx="27559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55100" y="10083800"/>
            <a:ext cx="22098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4700" y="5054600"/>
            <a:ext cx="6197600" cy="4800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29200" y="6184900"/>
            <a:ext cx="5486400" cy="2273300"/>
          </a:xfrm>
          <a:prstGeom prst="rect">
            <a:avLst/>
          </a:prstGeom>
          <a:effectLst>
            <a:outerShdw dist="45590" dir="1680000">
              <a:srgbClr val="2C2B3C">
                <a:alpha val="40000"/>
              </a:srgbClr>
            </a:outerShdw>
          </a:effectLst>
        </p:spPr>
        <p:txBody>
          <a:bodyPr lIns="0" tIns="59267" rIns="0" bIns="59267" rtlCol="0" anchor="ctr"/>
          <a:lstStyle/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대팡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프로젝트를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구성하고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있는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핵심</a:t>
            </a:r>
          </a:p>
          <a:p>
            <a:pPr lvl="0" algn="l">
              <a:lnSpc>
                <a:spcPct val="99600"/>
              </a:lnSpc>
            </a:pP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기술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666" b="0" i="0" u="none" strike="noStrike">
                <a:solidFill>
                  <a:srgbClr val="2C2B3C"/>
                </a:solidFill>
                <a:ea typeface="SB AggroOTF Medium"/>
              </a:rPr>
              <a:t>설명입니다</a:t>
            </a:r>
            <a:r>
              <a:rPr lang="en-US" sz="4666" b="0" i="0" u="none" strike="noStrike">
                <a:solidFill>
                  <a:srgbClr val="2C2B3C"/>
                </a:solidFill>
                <a:latin typeface="SB AggroOTF Medium"/>
              </a:rPr>
              <a:t> !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05300" y="4343400"/>
            <a:ext cx="14478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35687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4100" y="4978400"/>
            <a:ext cx="13754100" cy="1358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4100" y="65151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4100" y="79883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100" y="94742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100" y="10947400"/>
            <a:ext cx="13754100" cy="1231900"/>
          </a:xfrm>
          <a:prstGeom prst="rect">
            <a:avLst/>
          </a:prstGeom>
          <a:effectLst>
            <a:outerShdw dist="65128" dir="1680000">
              <a:srgbClr val="2C2B3C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0" y="3771900"/>
            <a:ext cx="7175500" cy="9029700"/>
          </a:xfrm>
          <a:prstGeom prst="rect">
            <a:avLst/>
          </a:prstGeom>
          <a:effectLst>
            <a:outerShdw blurRad="286841" dist="110323" dir="18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0" y="3162300"/>
            <a:ext cx="16510000" cy="83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15621000" cy="13068300"/>
          </a:xfrm>
          <a:prstGeom prst="rect">
            <a:avLst/>
          </a:prstGeom>
          <a:effectLst>
            <a:outerShdw blurRad="522697" dist="201037" dir="18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739900"/>
            <a:ext cx="11709400" cy="1346200"/>
          </a:xfrm>
          <a:prstGeom prst="rect">
            <a:avLst/>
          </a:prstGeom>
          <a:effectLst>
            <a:outerShdw blurRad="53604" dist="103085" dir="168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79600"/>
            <a:ext cx="11811000" cy="1054100"/>
          </a:xfrm>
          <a:prstGeom prst="rect">
            <a:avLst/>
          </a:prstGeom>
          <a:effectLst>
            <a:outerShdw dist="52103" dir="168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0" y="533400"/>
            <a:ext cx="2171700" cy="2641600"/>
          </a:xfrm>
          <a:prstGeom prst="rect">
            <a:avLst/>
          </a:prstGeom>
          <a:effectLst>
            <a:outerShdw blurRad="86758" dist="166842" dir="18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7800" y="495300"/>
            <a:ext cx="167259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3771900"/>
            <a:ext cx="7264400" cy="825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46600" y="5054600"/>
            <a:ext cx="6261100" cy="697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3500" y="-1854200"/>
            <a:ext cx="5486400" cy="5486400"/>
          </a:xfrm>
          <a:prstGeom prst="rect">
            <a:avLst/>
          </a:prstGeom>
          <a:effectLst>
            <a:outerShdw blurRad="219456" dist="168812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640300" y="6057900"/>
            <a:ext cx="6273800" cy="5486400"/>
          </a:xfrm>
          <a:prstGeom prst="rect">
            <a:avLst/>
          </a:prstGeom>
          <a:effectLst>
            <a:outerShdw dist="42985" dir="1680000">
              <a:srgbClr val="2C2B3C">
                <a:alpha val="40000"/>
              </a:srgbClr>
            </a:outerShdw>
          </a:effectLst>
        </p:spPr>
        <p:txBody>
          <a:bodyPr lIns="0" tIns="55880" rIns="0" bIns="5588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1.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본인의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 err="1">
                <a:solidFill>
                  <a:srgbClr val="2C2B3C"/>
                </a:solidFill>
                <a:ea typeface="SB AggroOTF Medium"/>
              </a:rPr>
              <a:t>공부자료를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  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 smtClean="0">
                <a:solidFill>
                  <a:srgbClr val="2C2B3C"/>
                </a:solidFill>
                <a:ea typeface="SB AggroOTF Medium"/>
              </a:rPr>
              <a:t>사용해도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상관없지만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,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</a:t>
            </a:r>
            <a:endParaRPr lang="en-US" sz="4400" b="0" i="0" u="none" strike="noStrike" dirty="0" smtClean="0">
              <a:solidFill>
                <a:srgbClr val="2C2B3C"/>
              </a:solidFill>
              <a:latin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2C2B3C"/>
                </a:solidFill>
                <a:latin typeface="SB AggroOTF Medium"/>
                <a:ea typeface="SB AggroOTF Medium"/>
              </a:rPr>
              <a:t> </a:t>
            </a:r>
            <a:r>
              <a:rPr lang="en-US" altLang="ko-KR" sz="4400" dirty="0" smtClean="0">
                <a:solidFill>
                  <a:srgbClr val="2C2B3C"/>
                </a:solidFill>
                <a:latin typeface="SB AggroOTF Medium"/>
                <a:ea typeface="SB AggroOTF Medium"/>
              </a:rPr>
              <a:t>   </a:t>
            </a:r>
            <a:r>
              <a:rPr lang="ko-KR" sz="4400" b="0" i="0" u="none" strike="noStrike" dirty="0" smtClean="0">
                <a:solidFill>
                  <a:srgbClr val="2C2B3C"/>
                </a:solidFill>
                <a:ea typeface="SB AggroOTF Medium"/>
              </a:rPr>
              <a:t>다른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사람이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공유한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  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 smtClean="0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4400" b="0" i="0" u="none" strike="noStrike" dirty="0" smtClean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가져오기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!</a:t>
            </a:r>
          </a:p>
          <a:p>
            <a:pPr lvl="0" algn="l">
              <a:lnSpc>
                <a:spcPct val="99600"/>
              </a:lnSpc>
            </a:pPr>
            <a:endParaRPr lang="en-US" sz="4400" b="0" i="0" u="none" strike="noStrike" dirty="0">
              <a:solidFill>
                <a:srgbClr val="2C2B3C"/>
              </a:solidFill>
              <a:latin typeface="SB AggroOTF Medium"/>
            </a:endParaRP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2.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그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정보를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바탕으로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    </a:t>
            </a:r>
            <a:r>
              <a:rPr lang="ko-KR" sz="4400" b="0" i="0" u="none" strike="noStrike" dirty="0" err="1">
                <a:solidFill>
                  <a:srgbClr val="2C2B3C"/>
                </a:solidFill>
                <a:ea typeface="SB AggroOTF Medium"/>
              </a:rPr>
              <a:t>퀴즈문제를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만들어서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     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공부할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4400" b="0" i="0" u="none" strike="noStrike" dirty="0">
                <a:solidFill>
                  <a:srgbClr val="2C2B3C"/>
                </a:solidFill>
                <a:ea typeface="SB AggroOTF Medium"/>
              </a:rPr>
              <a:t>있다</a:t>
            </a:r>
            <a:r>
              <a:rPr lang="en-US" sz="4400" b="0" i="0" u="none" strike="noStrike" dirty="0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3771900"/>
            <a:ext cx="7264400" cy="825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61400" y="5842000"/>
            <a:ext cx="6743700" cy="12954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AI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활용해서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사용자가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입력한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내용의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자료를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가지고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생성하여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객관식과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주관식의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형태의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>
                <a:solidFill>
                  <a:srgbClr val="2C2B3C"/>
                </a:solidFill>
                <a:ea typeface="SB AggroOTF Medium"/>
              </a:rPr>
              <a:t>생성합니다</a:t>
            </a:r>
            <a:r>
              <a:rPr lang="en-US" sz="2666" b="0" i="0" u="none" strike="noStrike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61400" y="7632700"/>
            <a:ext cx="6743700" cy="4140200"/>
          </a:xfrm>
          <a:prstGeom prst="rect">
            <a:avLst/>
          </a:prstGeom>
          <a:effectLst>
            <a:outerShdw dist="26051" dir="1680000">
              <a:srgbClr val="2C2B3C">
                <a:alpha val="40000"/>
              </a:srgbClr>
            </a:outerShdw>
          </a:effectLst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사용자가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기반으로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자동으로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생성하여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효율적인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돕습니다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
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퀴즈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문제의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난이도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조절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기능과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질문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유형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(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객관식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주관식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)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을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통해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학습자의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수준에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맞는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제공할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있습니다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
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다른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사람이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공유한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이용해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새로운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문제를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만들고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다양한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학습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자료로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퀴즈를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생성할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수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 </a:t>
            </a:r>
            <a:r>
              <a:rPr lang="ko-KR" sz="2666" b="0" i="0" u="none" strike="noStrike" spc="-53">
                <a:solidFill>
                  <a:srgbClr val="2C2B3C"/>
                </a:solidFill>
                <a:ea typeface="SB AggroOTF Medium"/>
              </a:rPr>
              <a:t>있습니다</a:t>
            </a:r>
            <a:r>
              <a:rPr lang="en-US" sz="2666" b="0" i="0" u="none" strike="noStrike" spc="-53">
                <a:solidFill>
                  <a:srgbClr val="2C2B3C"/>
                </a:solidFill>
                <a:latin typeface="SB AggroOTF Medium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7700" y="4152900"/>
            <a:ext cx="4876800" cy="1066800"/>
          </a:xfrm>
          <a:prstGeom prst="rect">
            <a:avLst/>
          </a:prstGeom>
          <a:effectLst>
            <a:outerShdw dist="58615" dir="1680000">
              <a:srgbClr val="202020">
                <a:alpha val="40000"/>
              </a:srgbClr>
            </a:outerShdw>
          </a:effectLst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en" sz="6000" b="1" i="0" u="none" strike="noStrike" spc="-420">
                <a:solidFill>
                  <a:srgbClr val="2C2B3C"/>
                </a:solidFill>
                <a:ea typeface="SB AggroOTF Medium"/>
              </a:rPr>
              <a:t>퀴즈생성기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7600" y="5384800"/>
            <a:ext cx="6489700" cy="5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7600" y="7315200"/>
            <a:ext cx="6489700" cy="5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448652">
            <a:off x="1498600" y="368300"/>
            <a:ext cx="2387600" cy="238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8900" y="12611100"/>
            <a:ext cx="24549100" cy="1231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4000" y="12941300"/>
            <a:ext cx="12268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l">
              <a:lnSpc>
                <a:spcPct val="99600"/>
              </a:lnSpc>
            </a:pPr>
            <a:r>
              <a:rPr lang="en-US" sz="2666" b="1" i="0" u="none" strike="noStrike">
                <a:solidFill>
                  <a:srgbClr val="2C2B3C"/>
                </a:solidFill>
                <a:latin typeface="SB AggroOTF Medium"/>
              </a:rPr>
              <a:t>Made.by.</a:t>
            </a:r>
            <a:r>
              <a:rPr lang="ko-KR" sz="2666" b="1" i="0" u="none" strike="noStrike">
                <a:solidFill>
                  <a:srgbClr val="2C2B3C"/>
                </a:solidFill>
                <a:ea typeface="SB AggroOTF Medium"/>
              </a:rPr>
              <a:t>대팡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291300" y="12865100"/>
            <a:ext cx="5257800" cy="7112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대팡</a:t>
            </a:r>
            <a:r>
              <a:rPr lang="en-US" sz="4000" b="0" i="0" u="none" strike="noStrike" spc="800">
                <a:solidFill>
                  <a:srgbClr val="2C2B3C"/>
                </a:solidFill>
                <a:latin typeface="SB AggroOTF Bold"/>
              </a:rPr>
              <a:t> </a:t>
            </a:r>
            <a:r>
              <a:rPr lang="ko-KR" sz="4000" b="0" i="0" u="none" strike="noStrike" spc="800">
                <a:solidFill>
                  <a:srgbClr val="2C2B3C"/>
                </a:solidFill>
                <a:ea typeface="SB AggroOTF Bold"/>
              </a:rPr>
              <a:t>프로젝트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29300" y="12509500"/>
            <a:ext cx="1333500" cy="133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41800" y="4254500"/>
            <a:ext cx="1397000" cy="139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00" y="3771900"/>
            <a:ext cx="7264400" cy="8255000"/>
          </a:xfrm>
          <a:prstGeom prst="rect">
            <a:avLst/>
          </a:prstGeom>
          <a:effectLst>
            <a:outerShdw blurRad="290750" dist="111827" dir="18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1557</Words>
  <Application>Microsoft Office PowerPoint</Application>
  <PresentationFormat>사용자 지정</PresentationFormat>
  <Paragraphs>332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Calibri</vt:lpstr>
      <vt:lpstr>Arial</vt:lpstr>
      <vt:lpstr>SB AggroOTF Bold</vt:lpstr>
      <vt:lpstr>SB AggroOTF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신민수</cp:lastModifiedBy>
  <cp:revision>4</cp:revision>
  <dcterms:created xsi:type="dcterms:W3CDTF">2006-08-16T00:00:00Z</dcterms:created>
  <dcterms:modified xsi:type="dcterms:W3CDTF">2025-11-30T08:36:12Z</dcterms:modified>
</cp:coreProperties>
</file>